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44"/>
  </p:notesMasterIdLst>
  <p:handoutMasterIdLst>
    <p:handoutMasterId r:id="rId45"/>
  </p:handoutMasterIdLst>
  <p:sldIdLst>
    <p:sldId id="299" r:id="rId5"/>
    <p:sldId id="320" r:id="rId6"/>
    <p:sldId id="263" r:id="rId7"/>
    <p:sldId id="264" r:id="rId8"/>
    <p:sldId id="265" r:id="rId9"/>
    <p:sldId id="321" r:id="rId10"/>
    <p:sldId id="266" r:id="rId11"/>
    <p:sldId id="267" r:id="rId12"/>
    <p:sldId id="324" r:id="rId13"/>
    <p:sldId id="268" r:id="rId14"/>
    <p:sldId id="270" r:id="rId15"/>
    <p:sldId id="271" r:id="rId16"/>
    <p:sldId id="272" r:id="rId17"/>
    <p:sldId id="273" r:id="rId18"/>
    <p:sldId id="274" r:id="rId19"/>
    <p:sldId id="322" r:id="rId20"/>
    <p:sldId id="275" r:id="rId21"/>
    <p:sldId id="276" r:id="rId22"/>
    <p:sldId id="326" r:id="rId23"/>
    <p:sldId id="318" r:id="rId24"/>
    <p:sldId id="319" r:id="rId25"/>
    <p:sldId id="323" r:id="rId26"/>
    <p:sldId id="297" r:id="rId27"/>
    <p:sldId id="296" r:id="rId28"/>
    <p:sldId id="280" r:id="rId29"/>
    <p:sldId id="281" r:id="rId30"/>
    <p:sldId id="282" r:id="rId31"/>
    <p:sldId id="306" r:id="rId32"/>
    <p:sldId id="292" r:id="rId33"/>
    <p:sldId id="294" r:id="rId34"/>
    <p:sldId id="293" r:id="rId35"/>
    <p:sldId id="285" r:id="rId36"/>
    <p:sldId id="286" r:id="rId37"/>
    <p:sldId id="295" r:id="rId38"/>
    <p:sldId id="325" r:id="rId39"/>
    <p:sldId id="287" r:id="rId40"/>
    <p:sldId id="291" r:id="rId41"/>
    <p:sldId id="289" r:id="rId42"/>
    <p:sldId id="290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Neail" initials="EN" lastIdx="2" clrIdx="0">
    <p:extLst>
      <p:ext uri="{19B8F6BF-5375-455C-9EA6-DF929625EA0E}">
        <p15:presenceInfo xmlns:p15="http://schemas.microsoft.com/office/powerpoint/2012/main" userId="S-1-5-21-1644491937-152049171-725345543-5240" providerId="AD"/>
      </p:ext>
    </p:extLst>
  </p:cmAuthor>
  <p:cmAuthor id="2" name="Bowersox, Andrea Leigh" initials="BAL" lastIdx="24" clrIdx="1">
    <p:extLst>
      <p:ext uri="{19B8F6BF-5375-455C-9EA6-DF929625EA0E}">
        <p15:presenceInfo xmlns:p15="http://schemas.microsoft.com/office/powerpoint/2012/main" userId="S-1-5-21-2361984597-2039549782-3180204118-822943" providerId="AD"/>
      </p:ext>
    </p:extLst>
  </p:cmAuthor>
  <p:cmAuthor id="3" name="Neail, Elizabeth Laura" initials="NEL" lastIdx="9" clrIdx="2">
    <p:extLst>
      <p:ext uri="{19B8F6BF-5375-455C-9EA6-DF929625EA0E}">
        <p15:presenceInfo xmlns:p15="http://schemas.microsoft.com/office/powerpoint/2012/main" userId="S-1-5-21-2361984597-2039549782-3180204118-561848" providerId="AD"/>
      </p:ext>
    </p:extLst>
  </p:cmAuthor>
  <p:cmAuthor id="4" name="Sharon England" initials="SE" lastIdx="12" clrIdx="3">
    <p:extLst>
      <p:ext uri="{19B8F6BF-5375-455C-9EA6-DF929625EA0E}">
        <p15:presenceInfo xmlns:p15="http://schemas.microsoft.com/office/powerpoint/2012/main" userId="S-1-5-21-1644491937-152049171-725345543-5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151"/>
    <a:srgbClr val="CDB97D"/>
    <a:srgbClr val="DBB7FF"/>
    <a:srgbClr val="FFD9FF"/>
    <a:srgbClr val="CCFFFF"/>
    <a:srgbClr val="CC99FF"/>
    <a:srgbClr val="CCFF99"/>
    <a:srgbClr val="FFCCFF"/>
    <a:srgbClr val="00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970" autoAdjust="0"/>
    <p:restoredTop sz="92621" autoAdjust="0"/>
  </p:normalViewPr>
  <p:slideViewPr>
    <p:cSldViewPr snapToGrid="0">
      <p:cViewPr varScale="1">
        <p:scale>
          <a:sx n="85" d="100"/>
          <a:sy n="85" d="100"/>
        </p:scale>
        <p:origin x="8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68" y="4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517D2-768F-4587-83CF-446288A6BBF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084E3-CBCF-4F76-AFFD-747733AD0F57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48151"/>
        </a:solidFill>
      </dgm:spPr>
      <dgm:t>
        <a:bodyPr/>
        <a:lstStyle/>
        <a:p>
          <a:pPr rtl="0"/>
          <a:r>
            <a:rPr lang="en-US" b="1" dirty="0" smtClean="0"/>
            <a:t>Phase 1:</a:t>
          </a:r>
          <a:br>
            <a:rPr lang="en-US" b="1" dirty="0" smtClean="0"/>
          </a:br>
          <a:r>
            <a:rPr lang="en-US" b="1" dirty="0" smtClean="0"/>
            <a:t>Welcome &amp; Introductions</a:t>
          </a:r>
          <a:endParaRPr lang="en-US" dirty="0"/>
        </a:p>
      </dgm:t>
    </dgm:pt>
    <dgm:pt modelId="{B494CB36-434A-4E61-BA95-2CA6BE3A6ACF}" type="parTrans" cxnId="{C665D0B5-AE53-4537-8CF5-8C46D98EA394}">
      <dgm:prSet/>
      <dgm:spPr/>
      <dgm:t>
        <a:bodyPr/>
        <a:lstStyle/>
        <a:p>
          <a:endParaRPr lang="en-US"/>
        </a:p>
      </dgm:t>
    </dgm:pt>
    <dgm:pt modelId="{AAC9FE90-A461-4A74-A5FB-8C80DFBB86B1}" type="sibTrans" cxnId="{C665D0B5-AE53-4537-8CF5-8C46D98EA394}">
      <dgm:prSet/>
      <dgm:spPr/>
      <dgm:t>
        <a:bodyPr/>
        <a:lstStyle/>
        <a:p>
          <a:endParaRPr lang="en-US"/>
        </a:p>
      </dgm:t>
    </dgm:pt>
    <dgm:pt modelId="{0394A541-5B0C-4C4B-92CA-2543266B321D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Family Ritual</a:t>
          </a:r>
          <a:endParaRPr lang="en-US" sz="2000" dirty="0">
            <a:solidFill>
              <a:schemeClr val="bg1"/>
            </a:solidFill>
          </a:endParaRPr>
        </a:p>
      </dgm:t>
    </dgm:pt>
    <dgm:pt modelId="{521A3883-E906-4EB8-9A16-D88E83584D5D}" type="parTrans" cxnId="{2EAEF2C4-DBC1-478D-BE6B-FBCAC0BB2F5E}">
      <dgm:prSet/>
      <dgm:spPr/>
      <dgm:t>
        <a:bodyPr/>
        <a:lstStyle/>
        <a:p>
          <a:endParaRPr lang="en-US"/>
        </a:p>
      </dgm:t>
    </dgm:pt>
    <dgm:pt modelId="{64FE3206-B5AC-434C-80D7-9071A3A17746}" type="sibTrans" cxnId="{2EAEF2C4-DBC1-478D-BE6B-FBCAC0BB2F5E}">
      <dgm:prSet/>
      <dgm:spPr/>
      <dgm:t>
        <a:bodyPr/>
        <a:lstStyle/>
        <a:p>
          <a:endParaRPr lang="en-US"/>
        </a:p>
      </dgm:t>
    </dgm:pt>
    <dgm:pt modelId="{B7940277-C84B-4D07-A90B-0A4C0D4D495E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Roles</a:t>
          </a:r>
          <a:endParaRPr lang="en-US" sz="2000" dirty="0">
            <a:solidFill>
              <a:schemeClr val="bg1"/>
            </a:solidFill>
          </a:endParaRPr>
        </a:p>
      </dgm:t>
    </dgm:pt>
    <dgm:pt modelId="{265D5992-CAC1-4214-808B-53E5EB281FF3}" type="parTrans" cxnId="{8A2F850E-5C40-489C-8A36-1928008EBE2E}">
      <dgm:prSet/>
      <dgm:spPr/>
      <dgm:t>
        <a:bodyPr/>
        <a:lstStyle/>
        <a:p>
          <a:endParaRPr lang="en-US"/>
        </a:p>
      </dgm:t>
    </dgm:pt>
    <dgm:pt modelId="{1A68E4EF-2908-4AE2-82D7-A067ED386C21}" type="sibTrans" cxnId="{8A2F850E-5C40-489C-8A36-1928008EBE2E}">
      <dgm:prSet/>
      <dgm:spPr/>
      <dgm:t>
        <a:bodyPr/>
        <a:lstStyle/>
        <a:p>
          <a:endParaRPr lang="en-US"/>
        </a:p>
      </dgm:t>
    </dgm:pt>
    <dgm:pt modelId="{5B9DD0BE-BC38-4EBA-80B3-3E4B8B808182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Purpose</a:t>
          </a:r>
          <a:endParaRPr lang="en-US" sz="2000" dirty="0">
            <a:solidFill>
              <a:schemeClr val="bg1"/>
            </a:solidFill>
          </a:endParaRPr>
        </a:p>
      </dgm:t>
    </dgm:pt>
    <dgm:pt modelId="{62AC84D6-B85B-4362-B851-DAA018807387}" type="parTrans" cxnId="{312ED6AA-4EB8-4F24-82DC-8C0D37A8E43C}">
      <dgm:prSet/>
      <dgm:spPr/>
      <dgm:t>
        <a:bodyPr/>
        <a:lstStyle/>
        <a:p>
          <a:endParaRPr lang="en-US"/>
        </a:p>
      </dgm:t>
    </dgm:pt>
    <dgm:pt modelId="{C8046A3D-845E-461E-B584-86ADA767480F}" type="sibTrans" cxnId="{312ED6AA-4EB8-4F24-82DC-8C0D37A8E43C}">
      <dgm:prSet/>
      <dgm:spPr/>
      <dgm:t>
        <a:bodyPr/>
        <a:lstStyle/>
        <a:p>
          <a:endParaRPr lang="en-US"/>
        </a:p>
      </dgm:t>
    </dgm:pt>
    <dgm:pt modelId="{11A7FAA9-9335-4E04-8445-47E9E035CE09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Guidelines</a:t>
          </a:r>
          <a:endParaRPr lang="en-US" sz="2000" dirty="0">
            <a:solidFill>
              <a:schemeClr val="bg1"/>
            </a:solidFill>
          </a:endParaRPr>
        </a:p>
      </dgm:t>
    </dgm:pt>
    <dgm:pt modelId="{1DF86148-CD4D-4C1B-9BD8-116980B2AB6A}" type="parTrans" cxnId="{6C083FC2-19CD-4E38-98EF-DBD4F07A3F4A}">
      <dgm:prSet/>
      <dgm:spPr/>
      <dgm:t>
        <a:bodyPr/>
        <a:lstStyle/>
        <a:p>
          <a:endParaRPr lang="en-US"/>
        </a:p>
      </dgm:t>
    </dgm:pt>
    <dgm:pt modelId="{978BDD8A-AE89-4A39-B607-E63B06C34D83}" type="sibTrans" cxnId="{6C083FC2-19CD-4E38-98EF-DBD4F07A3F4A}">
      <dgm:prSet/>
      <dgm:spPr/>
      <dgm:t>
        <a:bodyPr/>
        <a:lstStyle/>
        <a:p>
          <a:endParaRPr lang="en-US"/>
        </a:p>
      </dgm:t>
    </dgm:pt>
    <dgm:pt modelId="{BBC64800-FFE3-4A07-8377-FD84D451F9DB}" type="pres">
      <dgm:prSet presAssocID="{955517D2-768F-4587-83CF-446288A6BB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85CF2-666E-416B-AA84-B3425087334C}" type="pres">
      <dgm:prSet presAssocID="{03E084E3-CBCF-4F76-AFFD-747733AD0F57}" presName="boxAndChildren" presStyleCnt="0"/>
      <dgm:spPr/>
    </dgm:pt>
    <dgm:pt modelId="{AB2E63E1-A97D-431E-AEEA-3D04A1C3D2F6}" type="pres">
      <dgm:prSet presAssocID="{03E084E3-CBCF-4F76-AFFD-747733AD0F57}" presName="parentTextBox" presStyleLbl="node1" presStyleIdx="0" presStyleCnt="1"/>
      <dgm:spPr/>
      <dgm:t>
        <a:bodyPr/>
        <a:lstStyle/>
        <a:p>
          <a:endParaRPr lang="en-US"/>
        </a:p>
      </dgm:t>
    </dgm:pt>
    <dgm:pt modelId="{45B943ED-6C37-479E-A168-E0DA08CE8793}" type="pres">
      <dgm:prSet presAssocID="{03E084E3-CBCF-4F76-AFFD-747733AD0F57}" presName="entireBox" presStyleLbl="node1" presStyleIdx="0" presStyleCnt="1"/>
      <dgm:spPr/>
      <dgm:t>
        <a:bodyPr/>
        <a:lstStyle/>
        <a:p>
          <a:endParaRPr lang="en-US"/>
        </a:p>
      </dgm:t>
    </dgm:pt>
    <dgm:pt modelId="{C636E9FB-7409-4183-8EF0-2217A83CD06F}" type="pres">
      <dgm:prSet presAssocID="{03E084E3-CBCF-4F76-AFFD-747733AD0F57}" presName="descendantBox" presStyleCnt="0"/>
      <dgm:spPr/>
    </dgm:pt>
    <dgm:pt modelId="{7FCB2E27-6CDF-4083-BB2E-F06C34791396}" type="pres">
      <dgm:prSet presAssocID="{0394A541-5B0C-4C4B-92CA-2543266B321D}" presName="childTextBox" presStyleLbl="fgAccFollowNode1" presStyleIdx="0" presStyleCnt="4" custLinFactNeighborX="-4223" custLinFactNeighborY="-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5A768-2DEB-4706-9EB8-C0A9B364C339}" type="pres">
      <dgm:prSet presAssocID="{B7940277-C84B-4D07-A90B-0A4C0D4D495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87DC7-F22E-4F45-9460-DD4C44E880D1}" type="pres">
      <dgm:prSet presAssocID="{5B9DD0BE-BC38-4EBA-80B3-3E4B8B808182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49BC5-43CF-4ECC-9B63-043374279B4A}" type="pres">
      <dgm:prSet presAssocID="{11A7FAA9-9335-4E04-8445-47E9E035CE09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6C6E9-476D-4ED4-B782-AA136ABBFC97}" type="presOf" srcId="{955517D2-768F-4587-83CF-446288A6BBF6}" destId="{BBC64800-FFE3-4A07-8377-FD84D451F9DB}" srcOrd="0" destOrd="0" presId="urn:microsoft.com/office/officeart/2005/8/layout/process4"/>
    <dgm:cxn modelId="{FD430052-E79F-403F-B816-2F2BAEF4F611}" type="presOf" srcId="{B7940277-C84B-4D07-A90B-0A4C0D4D495E}" destId="{BB35A768-2DEB-4706-9EB8-C0A9B364C339}" srcOrd="0" destOrd="0" presId="urn:microsoft.com/office/officeart/2005/8/layout/process4"/>
    <dgm:cxn modelId="{C665D0B5-AE53-4537-8CF5-8C46D98EA394}" srcId="{955517D2-768F-4587-83CF-446288A6BBF6}" destId="{03E084E3-CBCF-4F76-AFFD-747733AD0F57}" srcOrd="0" destOrd="0" parTransId="{B494CB36-434A-4E61-BA95-2CA6BE3A6ACF}" sibTransId="{AAC9FE90-A461-4A74-A5FB-8C80DFBB86B1}"/>
    <dgm:cxn modelId="{312ED6AA-4EB8-4F24-82DC-8C0D37A8E43C}" srcId="{03E084E3-CBCF-4F76-AFFD-747733AD0F57}" destId="{5B9DD0BE-BC38-4EBA-80B3-3E4B8B808182}" srcOrd="2" destOrd="0" parTransId="{62AC84D6-B85B-4362-B851-DAA018807387}" sibTransId="{C8046A3D-845E-461E-B584-86ADA767480F}"/>
    <dgm:cxn modelId="{6B2DD54F-E168-4D5A-9A8B-A38F30EB62B3}" type="presOf" srcId="{11A7FAA9-9335-4E04-8445-47E9E035CE09}" destId="{9A949BC5-43CF-4ECC-9B63-043374279B4A}" srcOrd="0" destOrd="0" presId="urn:microsoft.com/office/officeart/2005/8/layout/process4"/>
    <dgm:cxn modelId="{6C083FC2-19CD-4E38-98EF-DBD4F07A3F4A}" srcId="{03E084E3-CBCF-4F76-AFFD-747733AD0F57}" destId="{11A7FAA9-9335-4E04-8445-47E9E035CE09}" srcOrd="3" destOrd="0" parTransId="{1DF86148-CD4D-4C1B-9BD8-116980B2AB6A}" sibTransId="{978BDD8A-AE89-4A39-B607-E63B06C34D83}"/>
    <dgm:cxn modelId="{B16FCB0D-0002-4976-8862-64842F50132A}" type="presOf" srcId="{5B9DD0BE-BC38-4EBA-80B3-3E4B8B808182}" destId="{ABF87DC7-F22E-4F45-9460-DD4C44E880D1}" srcOrd="0" destOrd="0" presId="urn:microsoft.com/office/officeart/2005/8/layout/process4"/>
    <dgm:cxn modelId="{0875B697-A444-4140-80AC-28E592CE2D54}" type="presOf" srcId="{03E084E3-CBCF-4F76-AFFD-747733AD0F57}" destId="{AB2E63E1-A97D-431E-AEEA-3D04A1C3D2F6}" srcOrd="0" destOrd="0" presId="urn:microsoft.com/office/officeart/2005/8/layout/process4"/>
    <dgm:cxn modelId="{CBDDBA94-712C-47B3-8BE5-A229206DC2F0}" type="presOf" srcId="{03E084E3-CBCF-4F76-AFFD-747733AD0F57}" destId="{45B943ED-6C37-479E-A168-E0DA08CE8793}" srcOrd="1" destOrd="0" presId="urn:microsoft.com/office/officeart/2005/8/layout/process4"/>
    <dgm:cxn modelId="{8A2F850E-5C40-489C-8A36-1928008EBE2E}" srcId="{03E084E3-CBCF-4F76-AFFD-747733AD0F57}" destId="{B7940277-C84B-4D07-A90B-0A4C0D4D495E}" srcOrd="1" destOrd="0" parTransId="{265D5992-CAC1-4214-808B-53E5EB281FF3}" sibTransId="{1A68E4EF-2908-4AE2-82D7-A067ED386C21}"/>
    <dgm:cxn modelId="{01A1D758-0E96-49E3-914F-28ECAED85EEE}" type="presOf" srcId="{0394A541-5B0C-4C4B-92CA-2543266B321D}" destId="{7FCB2E27-6CDF-4083-BB2E-F06C34791396}" srcOrd="0" destOrd="0" presId="urn:microsoft.com/office/officeart/2005/8/layout/process4"/>
    <dgm:cxn modelId="{2EAEF2C4-DBC1-478D-BE6B-FBCAC0BB2F5E}" srcId="{03E084E3-CBCF-4F76-AFFD-747733AD0F57}" destId="{0394A541-5B0C-4C4B-92CA-2543266B321D}" srcOrd="0" destOrd="0" parTransId="{521A3883-E906-4EB8-9A16-D88E83584D5D}" sibTransId="{64FE3206-B5AC-434C-80D7-9071A3A17746}"/>
    <dgm:cxn modelId="{428665D9-405D-4F75-AE81-55D8C7266529}" type="presParOf" srcId="{BBC64800-FFE3-4A07-8377-FD84D451F9DB}" destId="{2ED85CF2-666E-416B-AA84-B3425087334C}" srcOrd="0" destOrd="0" presId="urn:microsoft.com/office/officeart/2005/8/layout/process4"/>
    <dgm:cxn modelId="{B870AA9D-354C-4835-A660-391416736FE6}" type="presParOf" srcId="{2ED85CF2-666E-416B-AA84-B3425087334C}" destId="{AB2E63E1-A97D-431E-AEEA-3D04A1C3D2F6}" srcOrd="0" destOrd="0" presId="urn:microsoft.com/office/officeart/2005/8/layout/process4"/>
    <dgm:cxn modelId="{431A60D4-50B6-4FED-BC0F-C7ACC2F86715}" type="presParOf" srcId="{2ED85CF2-666E-416B-AA84-B3425087334C}" destId="{45B943ED-6C37-479E-A168-E0DA08CE8793}" srcOrd="1" destOrd="0" presId="urn:microsoft.com/office/officeart/2005/8/layout/process4"/>
    <dgm:cxn modelId="{CE4E2C5A-F7AA-4742-AFE9-159F2CC8204C}" type="presParOf" srcId="{2ED85CF2-666E-416B-AA84-B3425087334C}" destId="{C636E9FB-7409-4183-8EF0-2217A83CD06F}" srcOrd="2" destOrd="0" presId="urn:microsoft.com/office/officeart/2005/8/layout/process4"/>
    <dgm:cxn modelId="{5624A98A-764A-409B-B57C-3FF6A6CEC380}" type="presParOf" srcId="{C636E9FB-7409-4183-8EF0-2217A83CD06F}" destId="{7FCB2E27-6CDF-4083-BB2E-F06C34791396}" srcOrd="0" destOrd="0" presId="urn:microsoft.com/office/officeart/2005/8/layout/process4"/>
    <dgm:cxn modelId="{7FBA1203-820A-425B-81EF-AF4C35839DE6}" type="presParOf" srcId="{C636E9FB-7409-4183-8EF0-2217A83CD06F}" destId="{BB35A768-2DEB-4706-9EB8-C0A9B364C339}" srcOrd="1" destOrd="0" presId="urn:microsoft.com/office/officeart/2005/8/layout/process4"/>
    <dgm:cxn modelId="{08A136CE-3243-413A-A258-867D325E7A8C}" type="presParOf" srcId="{C636E9FB-7409-4183-8EF0-2217A83CD06F}" destId="{ABF87DC7-F22E-4F45-9460-DD4C44E880D1}" srcOrd="2" destOrd="0" presId="urn:microsoft.com/office/officeart/2005/8/layout/process4"/>
    <dgm:cxn modelId="{5DA722B1-A06B-45AE-B543-2EEEEF2C16FC}" type="presParOf" srcId="{C636E9FB-7409-4183-8EF0-2217A83CD06F}" destId="{9A949BC5-43CF-4ECC-9B63-043374279B4A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517D2-768F-4587-83CF-446288A6BBF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7FAA9-9335-4E04-8445-47E9E035CE09}">
      <dgm:prSet custT="1"/>
      <dgm:spPr>
        <a:solidFill>
          <a:srgbClr val="948151">
            <a:alpha val="90000"/>
          </a:srgbClr>
        </a:solidFill>
      </dgm:spPr>
      <dgm:t>
        <a:bodyPr/>
        <a:lstStyle/>
        <a:p>
          <a:pPr rtl="0"/>
          <a:r>
            <a:rPr lang="en-US" b="1" dirty="0" smtClean="0"/>
            <a:t>Phase 2:</a:t>
          </a:r>
          <a:br>
            <a:rPr lang="en-US" b="1" dirty="0" smtClean="0"/>
          </a:br>
          <a:r>
            <a:rPr lang="en-US" b="1" dirty="0" smtClean="0"/>
            <a:t>Information Sharing</a:t>
          </a:r>
          <a:endParaRPr lang="en-US" b="1" dirty="0"/>
        </a:p>
      </dgm:t>
    </dgm:pt>
    <dgm:pt modelId="{1DF86148-CD4D-4C1B-9BD8-116980B2AB6A}" type="parTrans" cxnId="{6C083FC2-19CD-4E38-98EF-DBD4F07A3F4A}">
      <dgm:prSet/>
      <dgm:spPr/>
      <dgm:t>
        <a:bodyPr/>
        <a:lstStyle/>
        <a:p>
          <a:endParaRPr lang="en-US"/>
        </a:p>
      </dgm:t>
    </dgm:pt>
    <dgm:pt modelId="{978BDD8A-AE89-4A39-B607-E63B06C34D83}" type="sibTrans" cxnId="{6C083FC2-19CD-4E38-98EF-DBD4F07A3F4A}">
      <dgm:prSet/>
      <dgm:spPr/>
      <dgm:t>
        <a:bodyPr/>
        <a:lstStyle/>
        <a:p>
          <a:endParaRPr lang="en-US"/>
        </a:p>
      </dgm:t>
    </dgm:pt>
    <dgm:pt modelId="{96CF1925-B284-48C9-A15F-CEE9E2210892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2000" dirty="0" smtClean="0">
              <a:solidFill>
                <a:schemeClr val="bg1"/>
              </a:solidFill>
            </a:rPr>
            <a:t>Strengths</a:t>
          </a:r>
          <a:endParaRPr lang="en-US" sz="2000" dirty="0">
            <a:solidFill>
              <a:schemeClr val="bg1"/>
            </a:solidFill>
          </a:endParaRPr>
        </a:p>
      </dgm:t>
    </dgm:pt>
    <dgm:pt modelId="{BEF47EC4-FCFF-4D86-AFCF-FB9624013A49}" type="parTrans" cxnId="{C38321B1-3FF7-48D8-B9BF-C2A6556F2754}">
      <dgm:prSet/>
      <dgm:spPr/>
      <dgm:t>
        <a:bodyPr/>
        <a:lstStyle/>
        <a:p>
          <a:endParaRPr lang="en-US"/>
        </a:p>
      </dgm:t>
    </dgm:pt>
    <dgm:pt modelId="{24193280-8616-4312-9982-661F72B4BD93}" type="sibTrans" cxnId="{C38321B1-3FF7-48D8-B9BF-C2A6556F2754}">
      <dgm:prSet/>
      <dgm:spPr/>
      <dgm:t>
        <a:bodyPr/>
        <a:lstStyle/>
        <a:p>
          <a:endParaRPr lang="en-US"/>
        </a:p>
      </dgm:t>
    </dgm:pt>
    <dgm:pt modelId="{9DC738A1-8F2B-40CB-A1DF-F0C58D4F6652}">
      <dgm:prSet custT="1"/>
      <dgm:spPr>
        <a:solidFill>
          <a:srgbClr val="CDB97D">
            <a:alpha val="90000"/>
          </a:srgbClr>
        </a:solidFill>
      </dgm:spPr>
      <dgm:t>
        <a:bodyPr anchor="ctr"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bg1"/>
              </a:solidFill>
            </a:rPr>
            <a:t>Concerns</a:t>
          </a:r>
        </a:p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sz="1300" dirty="0" smtClean="0">
              <a:solidFill>
                <a:schemeClr val="bg1"/>
              </a:solidFill>
            </a:rPr>
            <a:t>Family Concerns</a:t>
          </a:r>
        </a:p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sz="1300" dirty="0" smtClean="0">
              <a:solidFill>
                <a:schemeClr val="bg1"/>
              </a:solidFill>
            </a:rPr>
            <a:t>Bottom-Line Concerns</a:t>
          </a:r>
          <a:endParaRPr lang="en-US" sz="2000" dirty="0">
            <a:solidFill>
              <a:schemeClr val="bg1"/>
            </a:solidFill>
          </a:endParaRPr>
        </a:p>
      </dgm:t>
    </dgm:pt>
    <dgm:pt modelId="{36D080D4-73B7-45DA-802E-2BBB243A72F0}" type="parTrans" cxnId="{9C0BDC8F-93A1-412E-AFD5-D5DB38C57338}">
      <dgm:prSet/>
      <dgm:spPr/>
      <dgm:t>
        <a:bodyPr/>
        <a:lstStyle/>
        <a:p>
          <a:endParaRPr lang="en-US"/>
        </a:p>
      </dgm:t>
    </dgm:pt>
    <dgm:pt modelId="{EC2CA2F9-235D-4C77-8E83-F797F6D54411}" type="sibTrans" cxnId="{9C0BDC8F-93A1-412E-AFD5-D5DB38C57338}">
      <dgm:prSet/>
      <dgm:spPr/>
      <dgm:t>
        <a:bodyPr/>
        <a:lstStyle/>
        <a:p>
          <a:endParaRPr lang="en-US"/>
        </a:p>
      </dgm:t>
    </dgm:pt>
    <dgm:pt modelId="{D100D622-FDA5-45F5-9B0B-8B9AB179A3F1}">
      <dgm:prSet custT="1"/>
      <dgm:spPr>
        <a:solidFill>
          <a:srgbClr val="CDB97D">
            <a:alpha val="90000"/>
          </a:srgbClr>
        </a:solidFill>
      </dgm:spPr>
      <dgm:t>
        <a:bodyPr anchor="ctr" anchorCtr="0"/>
        <a:lstStyle/>
        <a:p>
          <a:pPr algn="ctr" rtl="0">
            <a:spcAft>
              <a:spcPts val="0"/>
            </a:spcAft>
          </a:pPr>
          <a:r>
            <a:rPr lang="en-US" sz="2000" dirty="0" smtClean="0">
              <a:solidFill>
                <a:schemeClr val="bg1"/>
              </a:solidFill>
            </a:rPr>
            <a:t>Resources</a:t>
          </a:r>
          <a:endParaRPr lang="en-US" sz="2000" dirty="0">
            <a:solidFill>
              <a:schemeClr val="bg1"/>
            </a:solidFill>
          </a:endParaRPr>
        </a:p>
      </dgm:t>
    </dgm:pt>
    <dgm:pt modelId="{780E901A-B89F-430E-9BDC-DFD1914F05E1}" type="parTrans" cxnId="{D55799ED-8EEE-4504-A2FF-F56B7B476B9B}">
      <dgm:prSet/>
      <dgm:spPr/>
      <dgm:t>
        <a:bodyPr/>
        <a:lstStyle/>
        <a:p>
          <a:endParaRPr lang="en-US"/>
        </a:p>
      </dgm:t>
    </dgm:pt>
    <dgm:pt modelId="{E3B8DFA9-84E9-4933-AF88-19B2B89CD286}" type="sibTrans" cxnId="{D55799ED-8EEE-4504-A2FF-F56B7B476B9B}">
      <dgm:prSet/>
      <dgm:spPr/>
      <dgm:t>
        <a:bodyPr/>
        <a:lstStyle/>
        <a:p>
          <a:endParaRPr lang="en-US"/>
        </a:p>
      </dgm:t>
    </dgm:pt>
    <dgm:pt modelId="{BBC64800-FFE3-4A07-8377-FD84D451F9DB}" type="pres">
      <dgm:prSet presAssocID="{955517D2-768F-4587-83CF-446288A6BB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F707E-8F9F-479C-BBBC-14D97F841460}" type="pres">
      <dgm:prSet presAssocID="{11A7FAA9-9335-4E04-8445-47E9E035CE09}" presName="boxAndChildren" presStyleCnt="0"/>
      <dgm:spPr/>
    </dgm:pt>
    <dgm:pt modelId="{5B8F2564-2822-4128-A453-C1C6F595278C}" type="pres">
      <dgm:prSet presAssocID="{11A7FAA9-9335-4E04-8445-47E9E035CE09}" presName="parentTextBox" presStyleLbl="node1" presStyleIdx="0" presStyleCnt="1"/>
      <dgm:spPr/>
      <dgm:t>
        <a:bodyPr/>
        <a:lstStyle/>
        <a:p>
          <a:endParaRPr lang="en-US"/>
        </a:p>
      </dgm:t>
    </dgm:pt>
    <dgm:pt modelId="{C9C32295-8719-4A39-9D53-0ADFA3496179}" type="pres">
      <dgm:prSet presAssocID="{11A7FAA9-9335-4E04-8445-47E9E035CE09}" presName="entireBox" presStyleLbl="node1" presStyleIdx="0" presStyleCnt="1"/>
      <dgm:spPr/>
      <dgm:t>
        <a:bodyPr/>
        <a:lstStyle/>
        <a:p>
          <a:endParaRPr lang="en-US"/>
        </a:p>
      </dgm:t>
    </dgm:pt>
    <dgm:pt modelId="{A0DBC908-E0CD-429E-A230-8A92A1941739}" type="pres">
      <dgm:prSet presAssocID="{11A7FAA9-9335-4E04-8445-47E9E035CE09}" presName="descendantBox" presStyleCnt="0"/>
      <dgm:spPr/>
    </dgm:pt>
    <dgm:pt modelId="{EB2985A4-2AC9-4362-986D-BABBA75C8EA2}" type="pres">
      <dgm:prSet presAssocID="{96CF1925-B284-48C9-A15F-CEE9E221089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6EED4-D283-46BA-9666-515AD4BE15E8}" type="pres">
      <dgm:prSet presAssocID="{9DC738A1-8F2B-40CB-A1DF-F0C58D4F6652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88628-21E9-40FA-B92C-D9CA18DF1393}" type="pres">
      <dgm:prSet presAssocID="{D100D622-FDA5-45F5-9B0B-8B9AB179A3F1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D0D4D-B115-481C-88A5-87837D52DDE0}" type="presOf" srcId="{96CF1925-B284-48C9-A15F-CEE9E2210892}" destId="{EB2985A4-2AC9-4362-986D-BABBA75C8EA2}" srcOrd="0" destOrd="0" presId="urn:microsoft.com/office/officeart/2005/8/layout/process4"/>
    <dgm:cxn modelId="{9C0BDC8F-93A1-412E-AFD5-D5DB38C57338}" srcId="{11A7FAA9-9335-4E04-8445-47E9E035CE09}" destId="{9DC738A1-8F2B-40CB-A1DF-F0C58D4F6652}" srcOrd="1" destOrd="0" parTransId="{36D080D4-73B7-45DA-802E-2BBB243A72F0}" sibTransId="{EC2CA2F9-235D-4C77-8E83-F797F6D54411}"/>
    <dgm:cxn modelId="{C793E404-7A55-45CD-BF0D-511DABC0D99B}" type="presOf" srcId="{D100D622-FDA5-45F5-9B0B-8B9AB179A3F1}" destId="{53688628-21E9-40FA-B92C-D9CA18DF1393}" srcOrd="0" destOrd="0" presId="urn:microsoft.com/office/officeart/2005/8/layout/process4"/>
    <dgm:cxn modelId="{B96639F7-0574-49EC-992C-3278BB5381E2}" type="presOf" srcId="{11A7FAA9-9335-4E04-8445-47E9E035CE09}" destId="{5B8F2564-2822-4128-A453-C1C6F595278C}" srcOrd="0" destOrd="0" presId="urn:microsoft.com/office/officeart/2005/8/layout/process4"/>
    <dgm:cxn modelId="{D84D1A68-DB20-4E20-9582-4AF82963DF94}" type="presOf" srcId="{11A7FAA9-9335-4E04-8445-47E9E035CE09}" destId="{C9C32295-8719-4A39-9D53-0ADFA3496179}" srcOrd="1" destOrd="0" presId="urn:microsoft.com/office/officeart/2005/8/layout/process4"/>
    <dgm:cxn modelId="{6C083FC2-19CD-4E38-98EF-DBD4F07A3F4A}" srcId="{955517D2-768F-4587-83CF-446288A6BBF6}" destId="{11A7FAA9-9335-4E04-8445-47E9E035CE09}" srcOrd="0" destOrd="0" parTransId="{1DF86148-CD4D-4C1B-9BD8-116980B2AB6A}" sibTransId="{978BDD8A-AE89-4A39-B607-E63B06C34D83}"/>
    <dgm:cxn modelId="{8C7D0C66-9A14-47D1-8BA2-D449BA299569}" type="presOf" srcId="{9DC738A1-8F2B-40CB-A1DF-F0C58D4F6652}" destId="{80D6EED4-D283-46BA-9666-515AD4BE15E8}" srcOrd="0" destOrd="0" presId="urn:microsoft.com/office/officeart/2005/8/layout/process4"/>
    <dgm:cxn modelId="{C38321B1-3FF7-48D8-B9BF-C2A6556F2754}" srcId="{11A7FAA9-9335-4E04-8445-47E9E035CE09}" destId="{96CF1925-B284-48C9-A15F-CEE9E2210892}" srcOrd="0" destOrd="0" parTransId="{BEF47EC4-FCFF-4D86-AFCF-FB9624013A49}" sibTransId="{24193280-8616-4312-9982-661F72B4BD93}"/>
    <dgm:cxn modelId="{D55799ED-8EEE-4504-A2FF-F56B7B476B9B}" srcId="{11A7FAA9-9335-4E04-8445-47E9E035CE09}" destId="{D100D622-FDA5-45F5-9B0B-8B9AB179A3F1}" srcOrd="2" destOrd="0" parTransId="{780E901A-B89F-430E-9BDC-DFD1914F05E1}" sibTransId="{E3B8DFA9-84E9-4933-AF88-19B2B89CD286}"/>
    <dgm:cxn modelId="{815DEF11-9068-43B0-BEC0-4DEF15EC3F70}" type="presOf" srcId="{955517D2-768F-4587-83CF-446288A6BBF6}" destId="{BBC64800-FFE3-4A07-8377-FD84D451F9DB}" srcOrd="0" destOrd="0" presId="urn:microsoft.com/office/officeart/2005/8/layout/process4"/>
    <dgm:cxn modelId="{29AE24C1-99CB-4D12-BDCC-F01EFB7400A6}" type="presParOf" srcId="{BBC64800-FFE3-4A07-8377-FD84D451F9DB}" destId="{C1AF707E-8F9F-479C-BBBC-14D97F841460}" srcOrd="0" destOrd="0" presId="urn:microsoft.com/office/officeart/2005/8/layout/process4"/>
    <dgm:cxn modelId="{60D84862-CBBB-4267-902F-BAE5CE370D7F}" type="presParOf" srcId="{C1AF707E-8F9F-479C-BBBC-14D97F841460}" destId="{5B8F2564-2822-4128-A453-C1C6F595278C}" srcOrd="0" destOrd="0" presId="urn:microsoft.com/office/officeart/2005/8/layout/process4"/>
    <dgm:cxn modelId="{722D0FB6-13F7-4B4A-8CD5-C5770FADF696}" type="presParOf" srcId="{C1AF707E-8F9F-479C-BBBC-14D97F841460}" destId="{C9C32295-8719-4A39-9D53-0ADFA3496179}" srcOrd="1" destOrd="0" presId="urn:microsoft.com/office/officeart/2005/8/layout/process4"/>
    <dgm:cxn modelId="{5934C03A-C12C-4DFA-B66D-42DC87D7B9DE}" type="presParOf" srcId="{C1AF707E-8F9F-479C-BBBC-14D97F841460}" destId="{A0DBC908-E0CD-429E-A230-8A92A1941739}" srcOrd="2" destOrd="0" presId="urn:microsoft.com/office/officeart/2005/8/layout/process4"/>
    <dgm:cxn modelId="{0F44C698-DBBF-4176-A5FD-E15C90FB2533}" type="presParOf" srcId="{A0DBC908-E0CD-429E-A230-8A92A1941739}" destId="{EB2985A4-2AC9-4362-986D-BABBA75C8EA2}" srcOrd="0" destOrd="0" presId="urn:microsoft.com/office/officeart/2005/8/layout/process4"/>
    <dgm:cxn modelId="{70B18ACF-39BA-4BAC-BE24-3BFBD900D83C}" type="presParOf" srcId="{A0DBC908-E0CD-429E-A230-8A92A1941739}" destId="{80D6EED4-D283-46BA-9666-515AD4BE15E8}" srcOrd="1" destOrd="0" presId="urn:microsoft.com/office/officeart/2005/8/layout/process4"/>
    <dgm:cxn modelId="{54EB33CA-3DAF-4E85-B9E6-97EE5B996B0E}" type="presParOf" srcId="{A0DBC908-E0CD-429E-A230-8A92A1941739}" destId="{53688628-21E9-40FA-B92C-D9CA18DF139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FDAE6-0914-47F6-911E-2E79F9880DC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9D7F5-CADC-4CAB-9ABA-78AC8F20FF8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48151"/>
        </a:solidFill>
      </dgm:spPr>
      <dgm:t>
        <a:bodyPr/>
        <a:lstStyle/>
        <a:p>
          <a:pPr rtl="0"/>
          <a:r>
            <a:rPr lang="en-US" b="1" dirty="0" smtClean="0"/>
            <a:t>Phase 3:</a:t>
          </a:r>
          <a:br>
            <a:rPr lang="en-US" b="1" dirty="0" smtClean="0"/>
          </a:br>
          <a:r>
            <a:rPr lang="en-US" b="1" dirty="0" smtClean="0"/>
            <a:t>Private Family Time</a:t>
          </a:r>
          <a:endParaRPr lang="en-US" dirty="0"/>
        </a:p>
      </dgm:t>
    </dgm:pt>
    <dgm:pt modelId="{CCDF2190-7980-4D85-B06E-4A6C879DE50E}" type="parTrans" cxnId="{67F23938-F292-45B5-88D1-06B05CABA7B6}">
      <dgm:prSet/>
      <dgm:spPr/>
      <dgm:t>
        <a:bodyPr/>
        <a:lstStyle/>
        <a:p>
          <a:endParaRPr lang="en-US"/>
        </a:p>
      </dgm:t>
    </dgm:pt>
    <dgm:pt modelId="{8D05040B-9F02-487A-8246-2B1EB25F25D3}" type="sibTrans" cxnId="{67F23938-F292-45B5-88D1-06B05CABA7B6}">
      <dgm:prSet/>
      <dgm:spPr/>
      <dgm:t>
        <a:bodyPr/>
        <a:lstStyle/>
        <a:p>
          <a:endParaRPr lang="en-US"/>
        </a:p>
      </dgm:t>
    </dgm:pt>
    <dgm:pt modelId="{2894D2B6-9427-49DA-90D8-38628E213536}" type="pres">
      <dgm:prSet presAssocID="{420FDAE6-0914-47F6-911E-2E79F9880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C235F-78D0-4BF4-90ED-E23954C7EA38}" type="pres">
      <dgm:prSet presAssocID="{1D79D7F5-CADC-4CAB-9ABA-78AC8F20FF85}" presName="boxAndChildren" presStyleCnt="0"/>
      <dgm:spPr/>
    </dgm:pt>
    <dgm:pt modelId="{8A05134D-DC31-4DCF-B1CC-98DAD5DC98F8}" type="pres">
      <dgm:prSet presAssocID="{1D79D7F5-CADC-4CAB-9ABA-78AC8F20FF8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E999C6E6-B32B-4849-BC2F-78493B7C9C13}" type="presOf" srcId="{420FDAE6-0914-47F6-911E-2E79F9880DC2}" destId="{2894D2B6-9427-49DA-90D8-38628E213536}" srcOrd="0" destOrd="0" presId="urn:microsoft.com/office/officeart/2005/8/layout/process4"/>
    <dgm:cxn modelId="{67F23938-F292-45B5-88D1-06B05CABA7B6}" srcId="{420FDAE6-0914-47F6-911E-2E79F9880DC2}" destId="{1D79D7F5-CADC-4CAB-9ABA-78AC8F20FF85}" srcOrd="0" destOrd="0" parTransId="{CCDF2190-7980-4D85-B06E-4A6C879DE50E}" sibTransId="{8D05040B-9F02-487A-8246-2B1EB25F25D3}"/>
    <dgm:cxn modelId="{4CABE936-E8E1-46F1-A7E1-62F8459BB515}" type="presOf" srcId="{1D79D7F5-CADC-4CAB-9ABA-78AC8F20FF85}" destId="{8A05134D-DC31-4DCF-B1CC-98DAD5DC98F8}" srcOrd="0" destOrd="0" presId="urn:microsoft.com/office/officeart/2005/8/layout/process4"/>
    <dgm:cxn modelId="{7E93F6B0-48C4-41D1-8641-FBAAB528E193}" type="presParOf" srcId="{2894D2B6-9427-49DA-90D8-38628E213536}" destId="{022C235F-78D0-4BF4-90ED-E23954C7EA38}" srcOrd="0" destOrd="0" presId="urn:microsoft.com/office/officeart/2005/8/layout/process4"/>
    <dgm:cxn modelId="{9D7757AE-FE1E-4747-925F-130E89EEB26D}" type="presParOf" srcId="{022C235F-78D0-4BF4-90ED-E23954C7EA38}" destId="{8A05134D-DC31-4DCF-B1CC-98DAD5DC98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0FDAE6-0914-47F6-911E-2E79F9880DC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AC5A86-CFFA-4C45-9F5B-81AE40030876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48151"/>
        </a:solidFill>
      </dgm:spPr>
      <dgm:t>
        <a:bodyPr/>
        <a:lstStyle/>
        <a:p>
          <a:pPr rtl="0"/>
          <a:r>
            <a:rPr lang="en-US" b="1" dirty="0" smtClean="0"/>
            <a:t>Phase 4:  </a:t>
          </a:r>
        </a:p>
        <a:p>
          <a:pPr rtl="0"/>
          <a:r>
            <a:rPr lang="en-US" b="1" dirty="0" smtClean="0"/>
            <a:t>Presentation of Family Plan and Acceptance</a:t>
          </a:r>
          <a:endParaRPr lang="en-US" dirty="0"/>
        </a:p>
      </dgm:t>
    </dgm:pt>
    <dgm:pt modelId="{0756B4AB-9F0C-4724-B99C-524C376072A4}" type="parTrans" cxnId="{A049E45D-A22F-43F9-B439-0E761AFC60AC}">
      <dgm:prSet/>
      <dgm:spPr/>
      <dgm:t>
        <a:bodyPr/>
        <a:lstStyle/>
        <a:p>
          <a:endParaRPr lang="en-US"/>
        </a:p>
      </dgm:t>
    </dgm:pt>
    <dgm:pt modelId="{35739BF6-FFC6-4762-A017-1BD8EAA6C17F}" type="sibTrans" cxnId="{A049E45D-A22F-43F9-B439-0E761AFC60AC}">
      <dgm:prSet/>
      <dgm:spPr/>
      <dgm:t>
        <a:bodyPr/>
        <a:lstStyle/>
        <a:p>
          <a:endParaRPr lang="en-US"/>
        </a:p>
      </dgm:t>
    </dgm:pt>
    <dgm:pt modelId="{D20BC2B6-CF52-498C-8787-7269ACB303E5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Family Ritual</a:t>
          </a:r>
        </a:p>
      </dgm:t>
    </dgm:pt>
    <dgm:pt modelId="{109C5FFB-22A6-4334-A9B2-DD3F2154B2B5}" type="parTrans" cxnId="{337DD53F-B52F-4C04-AA81-F8772AEE50CF}">
      <dgm:prSet/>
      <dgm:spPr/>
      <dgm:t>
        <a:bodyPr/>
        <a:lstStyle/>
        <a:p>
          <a:endParaRPr lang="en-US"/>
        </a:p>
      </dgm:t>
    </dgm:pt>
    <dgm:pt modelId="{77BEBBEF-2FBA-4E61-8671-7B6840776A6D}" type="sibTrans" cxnId="{337DD53F-B52F-4C04-AA81-F8772AEE50CF}">
      <dgm:prSet/>
      <dgm:spPr/>
      <dgm:t>
        <a:bodyPr/>
        <a:lstStyle/>
        <a:p>
          <a:endParaRPr lang="en-US"/>
        </a:p>
      </dgm:t>
    </dgm:pt>
    <dgm:pt modelId="{0C2076CE-6221-4049-80FE-DA436ED19285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Conclusion</a:t>
          </a:r>
          <a:endParaRPr lang="en-US" sz="2000" dirty="0">
            <a:solidFill>
              <a:schemeClr val="bg1"/>
            </a:solidFill>
          </a:endParaRPr>
        </a:p>
      </dgm:t>
    </dgm:pt>
    <dgm:pt modelId="{E0E703B6-37A8-4E3A-9217-1E9BEE398829}" type="parTrans" cxnId="{0A87E890-7561-4467-8AAF-6FF147459EBB}">
      <dgm:prSet/>
      <dgm:spPr/>
      <dgm:t>
        <a:bodyPr/>
        <a:lstStyle/>
        <a:p>
          <a:endParaRPr lang="en-US"/>
        </a:p>
      </dgm:t>
    </dgm:pt>
    <dgm:pt modelId="{491C15C0-B501-49CE-96C6-5068243F9933}" type="sibTrans" cxnId="{0A87E890-7561-4467-8AAF-6FF147459EBB}">
      <dgm:prSet/>
      <dgm:spPr/>
      <dgm:t>
        <a:bodyPr/>
        <a:lstStyle/>
        <a:p>
          <a:endParaRPr lang="en-US"/>
        </a:p>
      </dgm:t>
    </dgm:pt>
    <dgm:pt modelId="{2894D2B6-9427-49DA-90D8-38628E213536}" type="pres">
      <dgm:prSet presAssocID="{420FDAE6-0914-47F6-911E-2E79F9880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97D90-0DAB-4035-96BE-2880341EF646}" type="pres">
      <dgm:prSet presAssocID="{78AC5A86-CFFA-4C45-9F5B-81AE40030876}" presName="boxAndChildren" presStyleCnt="0"/>
      <dgm:spPr/>
    </dgm:pt>
    <dgm:pt modelId="{67F76834-DAB4-41D1-B92B-1C54028535EF}" type="pres">
      <dgm:prSet presAssocID="{78AC5A86-CFFA-4C45-9F5B-81AE40030876}" presName="parentTextBox" presStyleLbl="node1" presStyleIdx="0" presStyleCnt="1"/>
      <dgm:spPr/>
      <dgm:t>
        <a:bodyPr/>
        <a:lstStyle/>
        <a:p>
          <a:endParaRPr lang="en-US"/>
        </a:p>
      </dgm:t>
    </dgm:pt>
    <dgm:pt modelId="{CAD19059-372A-4C62-8AA0-844D3F202113}" type="pres">
      <dgm:prSet presAssocID="{78AC5A86-CFFA-4C45-9F5B-81AE40030876}" presName="entireBox" presStyleLbl="node1" presStyleIdx="0" presStyleCnt="1"/>
      <dgm:spPr/>
      <dgm:t>
        <a:bodyPr/>
        <a:lstStyle/>
        <a:p>
          <a:endParaRPr lang="en-US"/>
        </a:p>
      </dgm:t>
    </dgm:pt>
    <dgm:pt modelId="{CFF548A9-9FB7-4639-B703-D8A844E2AB72}" type="pres">
      <dgm:prSet presAssocID="{78AC5A86-CFFA-4C45-9F5B-81AE40030876}" presName="descendantBox" presStyleCnt="0"/>
      <dgm:spPr/>
    </dgm:pt>
    <dgm:pt modelId="{FFBE5702-8A49-425E-9F1F-0AE3B10E41F4}" type="pres">
      <dgm:prSet presAssocID="{D20BC2B6-CF52-498C-8787-7269ACB303E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C711C-D1D8-4EED-AA43-4532263D103F}" type="pres">
      <dgm:prSet presAssocID="{0C2076CE-6221-4049-80FE-DA436ED19285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DEF2B-DFE2-4D6E-9117-441D8A5CDBBB}" type="presOf" srcId="{78AC5A86-CFFA-4C45-9F5B-81AE40030876}" destId="{67F76834-DAB4-41D1-B92B-1C54028535EF}" srcOrd="0" destOrd="0" presId="urn:microsoft.com/office/officeart/2005/8/layout/process4"/>
    <dgm:cxn modelId="{A049E45D-A22F-43F9-B439-0E761AFC60AC}" srcId="{420FDAE6-0914-47F6-911E-2E79F9880DC2}" destId="{78AC5A86-CFFA-4C45-9F5B-81AE40030876}" srcOrd="0" destOrd="0" parTransId="{0756B4AB-9F0C-4724-B99C-524C376072A4}" sibTransId="{35739BF6-FFC6-4762-A017-1BD8EAA6C17F}"/>
    <dgm:cxn modelId="{0A87E890-7561-4467-8AAF-6FF147459EBB}" srcId="{78AC5A86-CFFA-4C45-9F5B-81AE40030876}" destId="{0C2076CE-6221-4049-80FE-DA436ED19285}" srcOrd="1" destOrd="0" parTransId="{E0E703B6-37A8-4E3A-9217-1E9BEE398829}" sibTransId="{491C15C0-B501-49CE-96C6-5068243F9933}"/>
    <dgm:cxn modelId="{50FDDC91-B923-4417-9E3D-8516EA43B067}" type="presOf" srcId="{420FDAE6-0914-47F6-911E-2E79F9880DC2}" destId="{2894D2B6-9427-49DA-90D8-38628E213536}" srcOrd="0" destOrd="0" presId="urn:microsoft.com/office/officeart/2005/8/layout/process4"/>
    <dgm:cxn modelId="{337DD53F-B52F-4C04-AA81-F8772AEE50CF}" srcId="{78AC5A86-CFFA-4C45-9F5B-81AE40030876}" destId="{D20BC2B6-CF52-498C-8787-7269ACB303E5}" srcOrd="0" destOrd="0" parTransId="{109C5FFB-22A6-4334-A9B2-DD3F2154B2B5}" sibTransId="{77BEBBEF-2FBA-4E61-8671-7B6840776A6D}"/>
    <dgm:cxn modelId="{9F1E2E3A-625B-4E8E-9F68-7BC68017D1D6}" type="presOf" srcId="{78AC5A86-CFFA-4C45-9F5B-81AE40030876}" destId="{CAD19059-372A-4C62-8AA0-844D3F202113}" srcOrd="1" destOrd="0" presId="urn:microsoft.com/office/officeart/2005/8/layout/process4"/>
    <dgm:cxn modelId="{9F56925D-70AD-46C0-B429-F7301A01D4CF}" type="presOf" srcId="{0C2076CE-6221-4049-80FE-DA436ED19285}" destId="{CE9C711C-D1D8-4EED-AA43-4532263D103F}" srcOrd="0" destOrd="0" presId="urn:microsoft.com/office/officeart/2005/8/layout/process4"/>
    <dgm:cxn modelId="{8933B7AC-56F0-4DDE-8289-BBF02FA06843}" type="presOf" srcId="{D20BC2B6-CF52-498C-8787-7269ACB303E5}" destId="{FFBE5702-8A49-425E-9F1F-0AE3B10E41F4}" srcOrd="0" destOrd="0" presId="urn:microsoft.com/office/officeart/2005/8/layout/process4"/>
    <dgm:cxn modelId="{78F7126A-66FF-4E1E-BFB4-E871C6E8F265}" type="presParOf" srcId="{2894D2B6-9427-49DA-90D8-38628E213536}" destId="{9E797D90-0DAB-4035-96BE-2880341EF646}" srcOrd="0" destOrd="0" presId="urn:microsoft.com/office/officeart/2005/8/layout/process4"/>
    <dgm:cxn modelId="{01B37D7D-5E4C-46B3-A5DC-961D81BC7DE4}" type="presParOf" srcId="{9E797D90-0DAB-4035-96BE-2880341EF646}" destId="{67F76834-DAB4-41D1-B92B-1C54028535EF}" srcOrd="0" destOrd="0" presId="urn:microsoft.com/office/officeart/2005/8/layout/process4"/>
    <dgm:cxn modelId="{FE433DBF-B870-489F-ABBD-77ED66420369}" type="presParOf" srcId="{9E797D90-0DAB-4035-96BE-2880341EF646}" destId="{CAD19059-372A-4C62-8AA0-844D3F202113}" srcOrd="1" destOrd="0" presId="urn:microsoft.com/office/officeart/2005/8/layout/process4"/>
    <dgm:cxn modelId="{1A0B5D66-57E2-49D8-9EE8-FF01E65AB408}" type="presParOf" srcId="{9E797D90-0DAB-4035-96BE-2880341EF646}" destId="{CFF548A9-9FB7-4639-B703-D8A844E2AB72}" srcOrd="2" destOrd="0" presId="urn:microsoft.com/office/officeart/2005/8/layout/process4"/>
    <dgm:cxn modelId="{3939BEE3-4489-4250-8923-BB076B4D2007}" type="presParOf" srcId="{CFF548A9-9FB7-4639-B703-D8A844E2AB72}" destId="{FFBE5702-8A49-425E-9F1F-0AE3B10E41F4}" srcOrd="0" destOrd="0" presId="urn:microsoft.com/office/officeart/2005/8/layout/process4"/>
    <dgm:cxn modelId="{BCE047B9-0264-43E4-B2E5-59D226107F48}" type="presParOf" srcId="{CFF548A9-9FB7-4639-B703-D8A844E2AB72}" destId="{CE9C711C-D1D8-4EED-AA43-4532263D103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943ED-6C37-479E-A168-E0DA08CE8793}">
      <dsp:nvSpPr>
        <dsp:cNvPr id="0" name=""/>
        <dsp:cNvSpPr/>
      </dsp:nvSpPr>
      <dsp:spPr>
        <a:xfrm>
          <a:off x="0" y="0"/>
          <a:ext cx="8248650" cy="3774531"/>
        </a:xfrm>
        <a:prstGeom prst="rect">
          <a:avLst/>
        </a:prstGeom>
        <a:solidFill>
          <a:srgbClr val="948151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/>
            <a:t>Phase 1:</a:t>
          </a:r>
          <a:br>
            <a:rPr lang="en-US" sz="4500" b="1" kern="1200" dirty="0" smtClean="0"/>
          </a:br>
          <a:r>
            <a:rPr lang="en-US" sz="4500" b="1" kern="1200" dirty="0" smtClean="0"/>
            <a:t>Welcome &amp; Introductions</a:t>
          </a:r>
          <a:endParaRPr lang="en-US" sz="4500" kern="1200" dirty="0"/>
        </a:p>
      </dsp:txBody>
      <dsp:txXfrm>
        <a:off x="0" y="0"/>
        <a:ext cx="8248650" cy="2038246"/>
      </dsp:txXfrm>
    </dsp:sp>
    <dsp:sp modelId="{7FCB2E27-6CDF-4083-BB2E-F06C34791396}">
      <dsp:nvSpPr>
        <dsp:cNvPr id="0" name=""/>
        <dsp:cNvSpPr/>
      </dsp:nvSpPr>
      <dsp:spPr>
        <a:xfrm>
          <a:off x="0" y="1948240"/>
          <a:ext cx="2062162" cy="1736284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Family Ritual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1948240"/>
        <a:ext cx="2062162" cy="1736284"/>
      </dsp:txXfrm>
    </dsp:sp>
    <dsp:sp modelId="{BB35A768-2DEB-4706-9EB8-C0A9B364C339}">
      <dsp:nvSpPr>
        <dsp:cNvPr id="0" name=""/>
        <dsp:cNvSpPr/>
      </dsp:nvSpPr>
      <dsp:spPr>
        <a:xfrm>
          <a:off x="2062162" y="1962756"/>
          <a:ext cx="2062162" cy="1736284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Roles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062162" y="1962756"/>
        <a:ext cx="2062162" cy="1736284"/>
      </dsp:txXfrm>
    </dsp:sp>
    <dsp:sp modelId="{ABF87DC7-F22E-4F45-9460-DD4C44E880D1}">
      <dsp:nvSpPr>
        <dsp:cNvPr id="0" name=""/>
        <dsp:cNvSpPr/>
      </dsp:nvSpPr>
      <dsp:spPr>
        <a:xfrm>
          <a:off x="4124325" y="1962756"/>
          <a:ext cx="2062162" cy="1736284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Purpose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124325" y="1962756"/>
        <a:ext cx="2062162" cy="1736284"/>
      </dsp:txXfrm>
    </dsp:sp>
    <dsp:sp modelId="{9A949BC5-43CF-4ECC-9B63-043374279B4A}">
      <dsp:nvSpPr>
        <dsp:cNvPr id="0" name=""/>
        <dsp:cNvSpPr/>
      </dsp:nvSpPr>
      <dsp:spPr>
        <a:xfrm>
          <a:off x="6186487" y="1962756"/>
          <a:ext cx="2062162" cy="1736284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Guidelines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186487" y="1962756"/>
        <a:ext cx="2062162" cy="1736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32295-8719-4A39-9D53-0ADFA3496179}">
      <dsp:nvSpPr>
        <dsp:cNvPr id="0" name=""/>
        <dsp:cNvSpPr/>
      </dsp:nvSpPr>
      <dsp:spPr>
        <a:xfrm>
          <a:off x="0" y="0"/>
          <a:ext cx="8248650" cy="3776472"/>
        </a:xfrm>
        <a:prstGeom prst="rect">
          <a:avLst/>
        </a:prstGeom>
        <a:solidFill>
          <a:srgbClr val="948151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Phase 2:</a:t>
          </a:r>
          <a:br>
            <a:rPr lang="en-US" sz="3600" b="1" kern="1200" dirty="0" smtClean="0"/>
          </a:br>
          <a:r>
            <a:rPr lang="en-US" sz="3600" b="1" kern="1200" dirty="0" smtClean="0"/>
            <a:t>Information Sharing</a:t>
          </a:r>
          <a:endParaRPr lang="en-US" sz="3600" b="1" kern="1200" dirty="0"/>
        </a:p>
      </dsp:txBody>
      <dsp:txXfrm>
        <a:off x="0" y="0"/>
        <a:ext cx="8248650" cy="2039294"/>
      </dsp:txXfrm>
    </dsp:sp>
    <dsp:sp modelId="{EB2985A4-2AC9-4362-986D-BABBA75C8EA2}">
      <dsp:nvSpPr>
        <dsp:cNvPr id="0" name=""/>
        <dsp:cNvSpPr/>
      </dsp:nvSpPr>
      <dsp:spPr>
        <a:xfrm>
          <a:off x="4027" y="1963765"/>
          <a:ext cx="2746864" cy="1737177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bg1"/>
              </a:solidFill>
            </a:rPr>
            <a:t>Strengths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027" y="1963765"/>
        <a:ext cx="2746864" cy="1737177"/>
      </dsp:txXfrm>
    </dsp:sp>
    <dsp:sp modelId="{80D6EED4-D283-46BA-9666-515AD4BE15E8}">
      <dsp:nvSpPr>
        <dsp:cNvPr id="0" name=""/>
        <dsp:cNvSpPr/>
      </dsp:nvSpPr>
      <dsp:spPr>
        <a:xfrm>
          <a:off x="2750892" y="1963765"/>
          <a:ext cx="2746864" cy="1737177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bg1"/>
              </a:solidFill>
            </a:rPr>
            <a:t>Concerns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chemeClr val="bg1"/>
              </a:solidFill>
            </a:rPr>
            <a:t>Family Concerns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chemeClr val="bg1"/>
              </a:solidFill>
            </a:rPr>
            <a:t>Bottom-Line Concerns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750892" y="1963765"/>
        <a:ext cx="2746864" cy="1737177"/>
      </dsp:txXfrm>
    </dsp:sp>
    <dsp:sp modelId="{53688628-21E9-40FA-B92C-D9CA18DF1393}">
      <dsp:nvSpPr>
        <dsp:cNvPr id="0" name=""/>
        <dsp:cNvSpPr/>
      </dsp:nvSpPr>
      <dsp:spPr>
        <a:xfrm>
          <a:off x="5497757" y="1963765"/>
          <a:ext cx="2746864" cy="1737177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bg1"/>
              </a:solidFill>
            </a:rPr>
            <a:t>Resources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497757" y="1963765"/>
        <a:ext cx="2746864" cy="1737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5134D-DC31-4DCF-B1CC-98DAD5DC98F8}">
      <dsp:nvSpPr>
        <dsp:cNvPr id="0" name=""/>
        <dsp:cNvSpPr/>
      </dsp:nvSpPr>
      <dsp:spPr>
        <a:xfrm>
          <a:off x="0" y="0"/>
          <a:ext cx="8248650" cy="3776472"/>
        </a:xfrm>
        <a:prstGeom prst="rect">
          <a:avLst/>
        </a:prstGeom>
        <a:solidFill>
          <a:srgbClr val="948151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Phase 3:</a:t>
          </a:r>
          <a:br>
            <a:rPr lang="en-US" sz="6500" b="1" kern="1200" dirty="0" smtClean="0"/>
          </a:br>
          <a:r>
            <a:rPr lang="en-US" sz="6500" b="1" kern="1200" dirty="0" smtClean="0"/>
            <a:t>Private Family Time</a:t>
          </a:r>
          <a:endParaRPr lang="en-US" sz="6500" kern="1200" dirty="0"/>
        </a:p>
      </dsp:txBody>
      <dsp:txXfrm>
        <a:off x="0" y="0"/>
        <a:ext cx="8248650" cy="3776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9059-372A-4C62-8AA0-844D3F202113}">
      <dsp:nvSpPr>
        <dsp:cNvPr id="0" name=""/>
        <dsp:cNvSpPr/>
      </dsp:nvSpPr>
      <dsp:spPr>
        <a:xfrm>
          <a:off x="0" y="0"/>
          <a:ext cx="8248650" cy="3776472"/>
        </a:xfrm>
        <a:prstGeom prst="rect">
          <a:avLst/>
        </a:prstGeom>
        <a:solidFill>
          <a:srgbClr val="948151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Phase 4:  </a:t>
          </a: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Presentation of Family Plan and Acceptance</a:t>
          </a:r>
          <a:endParaRPr lang="en-US" sz="3500" kern="1200" dirty="0"/>
        </a:p>
      </dsp:txBody>
      <dsp:txXfrm>
        <a:off x="0" y="0"/>
        <a:ext cx="8248650" cy="2039294"/>
      </dsp:txXfrm>
    </dsp:sp>
    <dsp:sp modelId="{FFBE5702-8A49-425E-9F1F-0AE3B10E41F4}">
      <dsp:nvSpPr>
        <dsp:cNvPr id="0" name=""/>
        <dsp:cNvSpPr/>
      </dsp:nvSpPr>
      <dsp:spPr>
        <a:xfrm>
          <a:off x="0" y="1963765"/>
          <a:ext cx="4124324" cy="1737177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Family Ritual</a:t>
          </a:r>
        </a:p>
      </dsp:txBody>
      <dsp:txXfrm>
        <a:off x="0" y="1963765"/>
        <a:ext cx="4124324" cy="1737177"/>
      </dsp:txXfrm>
    </dsp:sp>
    <dsp:sp modelId="{CE9C711C-D1D8-4EED-AA43-4532263D103F}">
      <dsp:nvSpPr>
        <dsp:cNvPr id="0" name=""/>
        <dsp:cNvSpPr/>
      </dsp:nvSpPr>
      <dsp:spPr>
        <a:xfrm>
          <a:off x="4124325" y="1963765"/>
          <a:ext cx="4124324" cy="1737177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Conclusion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124325" y="1963765"/>
        <a:ext cx="4124324" cy="173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72744" y="0"/>
            <a:ext cx="3524673" cy="61976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63" tIns="46581" rIns="93163" bIns="4658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472744" cy="61976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3163" tIns="46581" rIns="93163" bIns="46581" rtlCol="0" anchor="ctr"/>
          <a:lstStyle>
            <a:lvl1pPr algn="l">
              <a:tabLst>
                <a:tab pos="635640" algn="l"/>
              </a:tabLst>
              <a:defRPr sz="13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dirty="0"/>
              <a:t>	</a:t>
            </a:r>
            <a:r>
              <a:rPr lang="en-US" sz="1600" dirty="0"/>
              <a:t>University of Pittsburgh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779932"/>
            <a:ext cx="2551926" cy="250857"/>
          </a:xfrm>
          <a:prstGeom prst="rect">
            <a:avLst/>
          </a:prstGeom>
        </p:spPr>
        <p:txBody>
          <a:bodyPr vert="horz" lIns="93163" tIns="46581" rIns="93163" bIns="46581" rtlCol="0" anchor="ctr"/>
          <a:lstStyle>
            <a:lvl1pPr algn="ctr">
              <a:defRPr sz="13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sz="800" dirty="0"/>
              <a:t>The Pennsylvania Child Welfare Resource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86275" y="9008655"/>
            <a:ext cx="2301399" cy="216362"/>
          </a:xfrm>
          <a:prstGeom prst="rect">
            <a:avLst/>
          </a:prstGeom>
        </p:spPr>
        <p:txBody>
          <a:bodyPr vert="horz" lIns="93163" tIns="46581" rIns="93163" bIns="46581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b="1" dirty="0" smtClean="0"/>
              <a:t> Handout #1, Page </a:t>
            </a:r>
            <a:fld id="{1DEAAAA3-F7D2-420C-8044-4D8DB93005E2}" type="slidenum">
              <a:rPr lang="en-US" b="1" smtClean="0"/>
              <a:pPr>
                <a:defRPr/>
              </a:pPr>
              <a:t>‹#›</a:t>
            </a:fld>
            <a:r>
              <a:rPr lang="en-US" b="1" dirty="0" smtClean="0"/>
              <a:t> </a:t>
            </a:r>
            <a:r>
              <a:rPr lang="en-US" b="1" smtClean="0"/>
              <a:t>of 13</a:t>
            </a:r>
            <a:endParaRPr lang="en-US" b="1" dirty="0"/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3901" y="96838"/>
            <a:ext cx="491701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14938" y="32280"/>
            <a:ext cx="1859703" cy="632681"/>
          </a:xfrm>
          <a:prstGeom prst="rect">
            <a:avLst/>
          </a:prstGeom>
          <a:noFill/>
        </p:spPr>
        <p:txBody>
          <a:bodyPr lIns="93163" tIns="46581" rIns="93163" bIns="46581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4640" y="1"/>
            <a:ext cx="1635760" cy="604884"/>
          </a:xfrm>
          <a:prstGeom prst="rect">
            <a:avLst/>
          </a:prstGeom>
          <a:noFill/>
        </p:spPr>
        <p:txBody>
          <a:bodyPr lIns="93163" tIns="46581" rIns="93163" bIns="46581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121214" y="305039"/>
            <a:ext cx="49387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2744" y="632672"/>
            <a:ext cx="3524673" cy="29412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3163" tIns="46581" rIns="93163" bIns="46581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47393" y="884450"/>
            <a:ext cx="33039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11282" y="8789619"/>
            <a:ext cx="4399119" cy="219035"/>
          </a:xfrm>
          <a:prstGeom prst="rect">
            <a:avLst/>
          </a:prstGeom>
          <a:noFill/>
        </p:spPr>
        <p:txBody>
          <a:bodyPr wrap="square" lIns="93163" tIns="46581" rIns="93163" bIns="46581" rtlCol="0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207</a:t>
            </a:r>
            <a:r>
              <a:rPr lang="en-US" sz="800" dirty="0">
                <a:latin typeface="Georgia" pitchFamily="18" charset="0"/>
              </a:rPr>
              <a:t> </a:t>
            </a:r>
            <a:r>
              <a:rPr lang="en-US" sz="800" dirty="0" smtClean="0">
                <a:latin typeface="Georgia" pitchFamily="18" charset="0"/>
              </a:rPr>
              <a:t>Remote: Introduction </a:t>
            </a:r>
            <a:r>
              <a:rPr lang="en-US" sz="800" dirty="0">
                <a:latin typeface="Georgia" pitchFamily="18" charset="0"/>
              </a:rPr>
              <a:t>to Family Group Decision Making (FGDM</a:t>
            </a:r>
            <a:r>
              <a:rPr lang="en-US" sz="800" dirty="0" smtClean="0">
                <a:latin typeface="Georgia" pitchFamily="18" charset="0"/>
              </a:rPr>
              <a:t>): </a:t>
            </a:r>
            <a:r>
              <a:rPr lang="en-US" sz="800" dirty="0">
                <a:latin typeface="Georgia" pitchFamily="18" charset="0"/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4196357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9921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593325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2"/>
            <a:ext cx="2522261" cy="2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dirty="0" smtClean="0"/>
              <a:t>The Pennsylvania Child Welfare Training Program</a:t>
            </a: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91510" y="9075057"/>
            <a:ext cx="718890" cy="1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3901" y="96838"/>
            <a:ext cx="491701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72744" y="0"/>
            <a:ext cx="3524673" cy="61976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63" tIns="46581" rIns="93163" bIns="4658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74640" y="1"/>
            <a:ext cx="1635760" cy="604884"/>
          </a:xfrm>
          <a:prstGeom prst="rect">
            <a:avLst/>
          </a:prstGeom>
          <a:noFill/>
        </p:spPr>
        <p:txBody>
          <a:bodyPr lIns="93163" tIns="46581" rIns="93163" bIns="46581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121214" y="305039"/>
            <a:ext cx="49387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2744" y="632672"/>
            <a:ext cx="3524673" cy="29412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3163" tIns="46581" rIns="93163" bIns="46581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The Pennsylvania Child Welfare Training Program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47393" y="884450"/>
            <a:ext cx="33039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4938" y="32280"/>
            <a:ext cx="1859703" cy="632681"/>
          </a:xfrm>
          <a:prstGeom prst="rect">
            <a:avLst/>
          </a:prstGeom>
          <a:noFill/>
        </p:spPr>
        <p:txBody>
          <a:bodyPr lIns="93163" tIns="46581" rIns="93163" bIns="46581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3471817" cy="6197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63" tIns="46581" rIns="93163" bIns="4658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" y="16"/>
            <a:ext cx="3471817" cy="635848"/>
          </a:xfrm>
          <a:prstGeom prst="rect">
            <a:avLst/>
          </a:prstGeom>
          <a:noFill/>
          <a:ln w="15875">
            <a:noFill/>
          </a:ln>
        </p:spPr>
        <p:txBody>
          <a:bodyPr wrap="square" lIns="93163" tIns="46581" rIns="93163" bIns="46581" rtlCol="0">
            <a:spAutoFit/>
          </a:bodyPr>
          <a:lstStyle/>
          <a:p>
            <a:endParaRPr lang="en-US" sz="1000" dirty="0" smtClean="0">
              <a:latin typeface="Georgia" pitchFamily="18" charset="0"/>
            </a:endParaRPr>
          </a:p>
          <a:p>
            <a:pPr algn="l">
              <a:tabLst>
                <a:tab pos="635640" algn="l"/>
              </a:tabLst>
            </a:pPr>
            <a:r>
              <a:rPr lang="en-US" sz="1600" dirty="0" smtClean="0">
                <a:latin typeface="Georgia" pitchFamily="18" charset="0"/>
              </a:rPr>
              <a:t>	University of Pittsburgh</a:t>
            </a:r>
            <a:endParaRPr lang="en-US" sz="900" dirty="0" smtClean="0">
              <a:latin typeface="Georgia" pitchFamily="18" charset="0"/>
            </a:endParaRPr>
          </a:p>
          <a:p>
            <a:pPr algn="l">
              <a:tabLst>
                <a:tab pos="635640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6445" y="8834853"/>
            <a:ext cx="4413956" cy="219035"/>
          </a:xfrm>
          <a:prstGeom prst="rect">
            <a:avLst/>
          </a:prstGeom>
          <a:noFill/>
        </p:spPr>
        <p:txBody>
          <a:bodyPr wrap="square" lIns="93163" tIns="46581" rIns="93163" bIns="46581" rtlCol="0" anchor="ctr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207:  Introduction to Family Group Decision Making (FGDM):  Part I</a:t>
            </a:r>
          </a:p>
        </p:txBody>
      </p:sp>
    </p:spTree>
    <p:extLst>
      <p:ext uri="{BB962C8B-B14F-4D97-AF65-F5344CB8AC3E}">
        <p14:creationId xmlns:p14="http://schemas.microsoft.com/office/powerpoint/2010/main" val="42471518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3906AB-8CBE-4BB4-80D8-7B7244E5C43C}" type="slidenum">
              <a:rPr lang="en-US" altLang="en-US" sz="1100">
                <a:latin typeface="Georgia" pitchFamily="18" charset="0"/>
              </a:rPr>
              <a:pPr/>
              <a:t>1</a:t>
            </a:fld>
            <a:endParaRPr lang="en-US" altLang="en-US" sz="1100">
              <a:latin typeface="Georgia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44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4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3175"/>
            <a:ext cx="91424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40"/>
            <a:ext cx="8531352" cy="304800"/>
          </a:xfrm>
        </p:spPr>
        <p:txBody>
          <a:bodyPr/>
          <a:lstStyle>
            <a:lvl1pPr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0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966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8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83-B8DF-4F22-AFC6-12EA8147E691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echa_sm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22501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948151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04800" y="27163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948151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3"/>
          </p:nvPr>
        </p:nvSpPr>
        <p:spPr>
          <a:xfrm>
            <a:off x="304800" y="6437313"/>
            <a:ext cx="33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09A80BD-3F63-4D3E-AE1E-B50117FA3606}" type="datetime2">
              <a:rPr lang="en-US"/>
              <a:pPr>
                <a:defRPr/>
              </a:pPr>
              <a:t>Monday, June 15,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868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4"/>
            <a:ext cx="8247888" cy="488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9465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CFFA-8140-44CC-A40B-DFAEF2E958E3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7"/>
            <a:ext cx="3810000" cy="492162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92162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BE67-B3D0-4F17-AB43-0FFFF70BD77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420893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1"/>
            <a:ext cx="4041775" cy="420892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9170-F4A7-4869-98A2-C5C61E4B3278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ith Two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437371"/>
            <a:ext cx="8229600" cy="1813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309261"/>
            <a:ext cx="4040188" cy="296091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3316518"/>
            <a:ext cx="4040188" cy="296091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B9F7-E20C-4A9F-A27B-04456B6CAFA0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556708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867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1FEF-4ABB-46BC-8C42-BFA8DB212CCD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780210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1438834"/>
            <a:ext cx="8243047" cy="48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4325" y="6343650"/>
            <a:ext cx="4989513" cy="246221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smtClean="0">
                <a:latin typeface="+mn-lt"/>
              </a:rPr>
              <a:t>207 Remote: </a:t>
            </a:r>
            <a:r>
              <a:rPr lang="en-US" sz="1000" dirty="0" smtClean="0">
                <a:latin typeface="+mn-lt"/>
              </a:rPr>
              <a:t>Introduction to Family Group Decision Making (</a:t>
            </a:r>
            <a:r>
              <a:rPr lang="en-US" sz="1000" smtClean="0">
                <a:latin typeface="+mn-lt"/>
              </a:rPr>
              <a:t>FGDM): </a:t>
            </a:r>
            <a:r>
              <a:rPr lang="en-US" sz="1000" dirty="0" smtClean="0">
                <a:latin typeface="+mn-lt"/>
              </a:rPr>
              <a:t>Part I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4288" y="6343650"/>
            <a:ext cx="4024312" cy="246063"/>
            <a:chOff x="14514" y="6343702"/>
            <a:chExt cx="4023360" cy="246221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4514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  <a:cs typeface="+mn-cs"/>
                </a:rPr>
                <a:t>The Pennsylvania Child Welfare </a:t>
              </a:r>
              <a:r>
                <a:rPr lang="en-US" sz="100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Resource Center</a:t>
              </a:r>
              <a:endParaRPr lang="en-US" sz="1000" dirty="0">
                <a:latin typeface="Georgia" pitchFamily="18" charset="0"/>
                <a:ea typeface="ＭＳ Ｐゴシック" pitchFamily="16" charset="-128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5" r:id="rId2"/>
    <p:sldLayoutId id="2147483836" r:id="rId3"/>
    <p:sldLayoutId id="2147483837" r:id="rId4"/>
    <p:sldLayoutId id="2147483838" r:id="rId5"/>
    <p:sldLayoutId id="2147483844" r:id="rId6"/>
    <p:sldLayoutId id="2147483839" r:id="rId7"/>
    <p:sldLayoutId id="2147483840" r:id="rId8"/>
    <p:sldLayoutId id="2147483841" r:id="rId9"/>
    <p:sldLayoutId id="2147483842" r:id="rId10"/>
    <p:sldLayoutId id="21474838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2217738"/>
            <a:ext cx="8534400" cy="914400"/>
          </a:xfrm>
        </p:spPr>
        <p:txBody>
          <a:bodyPr/>
          <a:lstStyle/>
          <a:p>
            <a:r>
              <a:rPr lang="en-US" altLang="en-US" dirty="0" smtClean="0"/>
              <a:t>207 Remote: Introduction to Family Group Decision Making (FGDM): Part I</a:t>
            </a:r>
          </a:p>
        </p:txBody>
      </p:sp>
    </p:spTree>
    <p:extLst>
      <p:ext uri="{BB962C8B-B14F-4D97-AF65-F5344CB8AC3E}">
        <p14:creationId xmlns:p14="http://schemas.microsoft.com/office/powerpoint/2010/main" val="2642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Family Group Decision Making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Stems from the Maori Tribe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PUAO</a:t>
            </a:r>
            <a:r>
              <a:rPr lang="en-US" dirty="0" smtClean="0"/>
              <a:t>-</a:t>
            </a:r>
            <a:r>
              <a:rPr lang="en-US" dirty="0" err="1" smtClean="0"/>
              <a:t>TE</a:t>
            </a:r>
            <a:r>
              <a:rPr lang="en-US" dirty="0" smtClean="0"/>
              <a:t>-ATA-</a:t>
            </a:r>
            <a:r>
              <a:rPr lang="en-US" dirty="0" err="1" smtClean="0"/>
              <a:t>TU</a:t>
            </a:r>
            <a:r>
              <a:rPr lang="en-US" dirty="0" smtClean="0"/>
              <a:t> (DAY BREAK)</a:t>
            </a:r>
          </a:p>
          <a:p>
            <a:r>
              <a:rPr lang="en-US" dirty="0" smtClean="0"/>
              <a:t>1989 Children, Young Persons, and their Family Act</a:t>
            </a:r>
          </a:p>
          <a:p>
            <a:r>
              <a:rPr lang="en-US" dirty="0" smtClean="0"/>
              <a:t>Spread to Australia, Great Britain, Ireland, Canada, and U.S.A.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C:\Documents and Settings\gene.PACBT\Local Settings\Temporary Internet Files\Content.IE5\CQ8SQ1RJ\MP9003867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629" y="4034728"/>
            <a:ext cx="2119086" cy="151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185"/>
            <a:ext cx="8229600" cy="470648"/>
          </a:xfrm>
        </p:spPr>
        <p:txBody>
          <a:bodyPr/>
          <a:lstStyle/>
          <a:p>
            <a:r>
              <a:rPr lang="en-US" smtClean="0"/>
              <a:t>The Practice of FGDM vs. Traditional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FGDM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10657"/>
            <a:ext cx="4040188" cy="4208930"/>
          </a:xfrm>
        </p:spPr>
        <p:txBody>
          <a:bodyPr/>
          <a:lstStyle/>
          <a:p>
            <a:pPr lvl="0"/>
            <a:r>
              <a:rPr lang="en-US" smtClean="0"/>
              <a:t>Family meeting</a:t>
            </a:r>
          </a:p>
          <a:p>
            <a:pPr lvl="0"/>
            <a:r>
              <a:rPr lang="en-US" smtClean="0"/>
              <a:t>Process is voluntary</a:t>
            </a:r>
          </a:p>
          <a:p>
            <a:pPr lvl="0"/>
            <a:r>
              <a:rPr lang="en-US" smtClean="0"/>
              <a:t>Families are broadly defined </a:t>
            </a:r>
          </a:p>
          <a:p>
            <a:pPr lvl="0"/>
            <a:r>
              <a:rPr lang="en-US" smtClean="0"/>
              <a:t>More family representatives</a:t>
            </a:r>
          </a:p>
          <a:p>
            <a:pPr lvl="0"/>
            <a:r>
              <a:rPr lang="en-US" smtClean="0"/>
              <a:t>Meeting is held in the community</a:t>
            </a:r>
          </a:p>
          <a:p>
            <a:pPr lvl="0"/>
            <a:r>
              <a:rPr lang="en-US" smtClean="0"/>
              <a:t>Meeting begins with strengths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Traditional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0657"/>
            <a:ext cx="4041775" cy="4208929"/>
          </a:xfrm>
        </p:spPr>
        <p:txBody>
          <a:bodyPr/>
          <a:lstStyle/>
          <a:p>
            <a:pPr lvl="0"/>
            <a:r>
              <a:rPr lang="en-US" smtClean="0"/>
              <a:t>Agency meeting</a:t>
            </a:r>
          </a:p>
          <a:p>
            <a:pPr lvl="0"/>
            <a:r>
              <a:rPr lang="en-US" smtClean="0"/>
              <a:t>Families are mandated</a:t>
            </a:r>
          </a:p>
          <a:p>
            <a:pPr lvl="0"/>
            <a:r>
              <a:rPr lang="en-US" smtClean="0"/>
              <a:t>Families are narrowly defined</a:t>
            </a:r>
          </a:p>
          <a:p>
            <a:pPr lvl="0"/>
            <a:r>
              <a:rPr lang="en-US" smtClean="0"/>
              <a:t>More agency representatives</a:t>
            </a:r>
          </a:p>
          <a:p>
            <a:pPr lvl="0"/>
            <a:r>
              <a:rPr lang="en-US" smtClean="0"/>
              <a:t>Meeting is held in the agency;</a:t>
            </a:r>
          </a:p>
          <a:p>
            <a:pPr lvl="0"/>
            <a:r>
              <a:rPr lang="en-US" smtClean="0"/>
              <a:t>Meeting is problem-focused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99"/>
            <a:ext cx="8229600" cy="470648"/>
          </a:xfrm>
        </p:spPr>
        <p:txBody>
          <a:bodyPr/>
          <a:lstStyle/>
          <a:p>
            <a:r>
              <a:rPr lang="en-US" dirty="0" smtClean="0"/>
              <a:t>The Practice of FGDM vs. Traditional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FGDM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en-US" smtClean="0"/>
              <a:t>Private Family Time</a:t>
            </a:r>
            <a:br>
              <a:rPr lang="en-US" smtClean="0"/>
            </a:br>
            <a:endParaRPr lang="en-US" sz="2300" smtClean="0"/>
          </a:p>
          <a:p>
            <a:pPr lvl="0"/>
            <a:endParaRPr lang="en-US" sz="2300" smtClean="0"/>
          </a:p>
          <a:p>
            <a:pPr lvl="0"/>
            <a:r>
              <a:rPr lang="en-US" smtClean="0"/>
              <a:t>Family members are the experts</a:t>
            </a:r>
            <a:br>
              <a:rPr lang="en-US" smtClean="0"/>
            </a:br>
            <a:endParaRPr lang="en-US" sz="100" smtClean="0"/>
          </a:p>
          <a:p>
            <a:pPr lvl="0"/>
            <a:r>
              <a:rPr lang="en-US" smtClean="0"/>
              <a:t>Family creates the plan</a:t>
            </a:r>
          </a:p>
          <a:p>
            <a:pPr lvl="0"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z="100" smtClean="0"/>
          </a:p>
          <a:p>
            <a:pPr lvl="0"/>
            <a:r>
              <a:rPr lang="en-US" smtClean="0"/>
              <a:t>Family is responsible for follow-through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Traditional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Agency representatives</a:t>
            </a:r>
            <a:br>
              <a:rPr lang="en-US" smtClean="0"/>
            </a:br>
            <a:r>
              <a:rPr lang="en-US" smtClean="0"/>
              <a:t>present for entire meeting</a:t>
            </a:r>
          </a:p>
          <a:p>
            <a:r>
              <a:rPr lang="en-US" smtClean="0"/>
              <a:t>Agency representatives</a:t>
            </a:r>
            <a:br>
              <a:rPr lang="en-US" smtClean="0"/>
            </a:br>
            <a:r>
              <a:rPr lang="en-US" smtClean="0"/>
              <a:t>are the experts</a:t>
            </a:r>
          </a:p>
          <a:p>
            <a:r>
              <a:rPr lang="en-US" smtClean="0"/>
              <a:t>Agency representative</a:t>
            </a:r>
            <a:br>
              <a:rPr lang="en-US" smtClean="0"/>
            </a:br>
            <a:r>
              <a:rPr lang="en-US" smtClean="0"/>
              <a:t>creates the plan</a:t>
            </a:r>
          </a:p>
          <a:p>
            <a:r>
              <a:rPr lang="en-US" smtClean="0"/>
              <a:t>Agency monitors family</a:t>
            </a:r>
            <a:br>
              <a:rPr lang="en-US" smtClean="0"/>
            </a:br>
            <a:r>
              <a:rPr lang="en-US" smtClean="0"/>
              <a:t>compliance with the plan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Unique Features of FGDM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100" dirty="0" smtClean="0"/>
              <a:t>Emphasis is on strengths</a:t>
            </a:r>
          </a:p>
          <a:p>
            <a:pPr lvl="0"/>
            <a:r>
              <a:rPr lang="en-US" sz="2100" dirty="0" smtClean="0"/>
              <a:t>Strengths are the tools to solve concerns</a:t>
            </a:r>
          </a:p>
          <a:p>
            <a:pPr lvl="0">
              <a:tabLst>
                <a:tab pos="347663" algn="l"/>
              </a:tabLst>
            </a:pPr>
            <a:r>
              <a:rPr lang="en-US" sz="2100" dirty="0" smtClean="0"/>
              <a:t>Communicating in a language of concerns</a:t>
            </a:r>
          </a:p>
          <a:p>
            <a:pPr lvl="0"/>
            <a:r>
              <a:rPr lang="en-US" sz="2100" dirty="0" smtClean="0"/>
              <a:t>Addressing problems in a different way that might minimize arguing and fighting</a:t>
            </a:r>
          </a:p>
          <a:p>
            <a:r>
              <a:rPr lang="en-US" sz="2100" dirty="0" smtClean="0"/>
              <a:t>Making the family the primary decision-maker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C:\Documents and Settings\rwinesickle\Local Settings\Temporary Internet Files\Content.IE5\K3W7I8DV\MP9000497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209" y="3761879"/>
            <a:ext cx="3412476" cy="225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of FGDM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An extensive family gathering</a:t>
            </a:r>
          </a:p>
          <a:p>
            <a:pPr lvl="1"/>
            <a:r>
              <a:rPr lang="en-US" dirty="0" smtClean="0"/>
              <a:t>The Family:</a:t>
            </a:r>
          </a:p>
          <a:p>
            <a:pPr lvl="2"/>
            <a:r>
              <a:rPr lang="en-US" dirty="0" smtClean="0"/>
              <a:t>Defines who family is</a:t>
            </a:r>
          </a:p>
          <a:p>
            <a:pPr lvl="2"/>
            <a:r>
              <a:rPr lang="en-US" dirty="0" smtClean="0"/>
              <a:t>Decides who attends</a:t>
            </a:r>
          </a:p>
          <a:p>
            <a:pPr lvl="2"/>
            <a:r>
              <a:rPr lang="en-US" dirty="0" smtClean="0"/>
              <a:t>Reaches out to all who care</a:t>
            </a:r>
          </a:p>
          <a:p>
            <a:pPr lvl="2"/>
            <a:r>
              <a:rPr lang="en-US" dirty="0" smtClean="0"/>
              <a:t>Identifies positive supportive</a:t>
            </a:r>
            <a:br>
              <a:rPr lang="en-US" dirty="0" smtClean="0"/>
            </a:b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Chooses the site at which to hold the meeting</a:t>
            </a:r>
          </a:p>
          <a:p>
            <a:r>
              <a:rPr lang="en-US" dirty="0" smtClean="0"/>
              <a:t>Not an agency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Documents and Settings\rwinesickle\Local Settings\Temporary Internet Files\Content.IE5\33TOZJXP\MP9004093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086100" cy="246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ight Arrow 8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of FGDM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FGDM is transformational because it:</a:t>
            </a:r>
          </a:p>
          <a:p>
            <a:pPr lvl="1"/>
            <a:r>
              <a:rPr lang="en-US" dirty="0" smtClean="0"/>
              <a:t>Is not a program, it is a process</a:t>
            </a:r>
          </a:p>
          <a:p>
            <a:pPr lvl="1"/>
            <a:r>
              <a:rPr lang="en-US" dirty="0" smtClean="0"/>
              <a:t>Challenges dominant practices</a:t>
            </a:r>
          </a:p>
          <a:p>
            <a:pPr lvl="1"/>
            <a:r>
              <a:rPr lang="en-US" dirty="0" smtClean="0"/>
              <a:t>Requires building partnerships</a:t>
            </a:r>
          </a:p>
          <a:p>
            <a:pPr lvl="1"/>
            <a:r>
              <a:rPr lang="en-US" dirty="0" smtClean="0"/>
              <a:t>Is a practice/way of thinking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7650" name="Picture 2" descr="C:\Documents and Settings\rwinesickle\Local Settings\Temporary Internet Files\Content.IE5\S71FIK5R\MP9004464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798" y="4060362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013005"/>
            <a:ext cx="7772400" cy="129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31464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III: Family Group Decision Making Values, Beliefs, and Benefits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Values and Beliefs of FGDM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Families have strengths and can change</a:t>
            </a:r>
          </a:p>
          <a:p>
            <a:pPr lvl="0"/>
            <a:r>
              <a:rPr lang="en-US" sz="2400" dirty="0" smtClean="0"/>
              <a:t>Strengths resolve concerns</a:t>
            </a:r>
          </a:p>
          <a:p>
            <a:pPr lvl="0"/>
            <a:r>
              <a:rPr lang="en-US" sz="2400" dirty="0" smtClean="0"/>
              <a:t>Strengths are discovered through listening, noticing, and paying attention to people (Graber, L. &amp; Nice, J., 1997)</a:t>
            </a:r>
          </a:p>
          <a:p>
            <a:pPr lvl="0"/>
            <a:r>
              <a:rPr lang="en-US" sz="2400" dirty="0" smtClean="0"/>
              <a:t>Family members are the primary decision makers for their family</a:t>
            </a:r>
          </a:p>
          <a:p>
            <a:pPr lvl="0"/>
            <a:r>
              <a:rPr lang="en-US" sz="2400" dirty="0" smtClean="0"/>
              <a:t>FGDM teams work toward empowering families</a:t>
            </a:r>
          </a:p>
          <a:p>
            <a:pPr lvl="0"/>
            <a:r>
              <a:rPr lang="en-US" sz="2400" dirty="0" smtClean="0"/>
              <a:t>Families know family best</a:t>
            </a:r>
          </a:p>
          <a:p>
            <a:pPr lvl="0"/>
            <a:r>
              <a:rPr lang="en-US" sz="2400" dirty="0" smtClean="0"/>
              <a:t>Families are the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Values and Beliefs of FGDM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Children are best raised by their families</a:t>
            </a:r>
          </a:p>
          <a:p>
            <a:r>
              <a:rPr lang="en-US" sz="2400" dirty="0" smtClean="0"/>
              <a:t>Families should be respected</a:t>
            </a:r>
          </a:p>
          <a:p>
            <a:pPr lvl="0"/>
            <a:r>
              <a:rPr lang="en-US" sz="2400" dirty="0" smtClean="0"/>
              <a:t>Mistakes are opportunities for growth and development</a:t>
            </a:r>
          </a:p>
          <a:p>
            <a:pPr lvl="0"/>
            <a:r>
              <a:rPr lang="en-US" sz="2400" dirty="0" smtClean="0"/>
              <a:t>All families are invested in seeing their children safe and successful</a:t>
            </a:r>
          </a:p>
          <a:p>
            <a:pPr lvl="0"/>
            <a:r>
              <a:rPr lang="en-US" sz="2400" dirty="0" smtClean="0"/>
              <a:t>All families have the ability to come together and solve family concerns</a:t>
            </a:r>
          </a:p>
          <a:p>
            <a:pPr lvl="0"/>
            <a:r>
              <a:rPr lang="en-US" sz="2400" dirty="0" smtClean="0"/>
              <a:t>All families have some resources they can count on to help them in times of need</a:t>
            </a:r>
          </a:p>
          <a:p>
            <a:r>
              <a:rPr lang="en-US" sz="2400" dirty="0" smtClean="0"/>
              <a:t>Families should choose which relatives, friends, and providers will attend their conference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FGDM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26625"/>
            <a:ext cx="8247888" cy="1262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do you believe are likely benefits of FGDM?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759573"/>
            <a:ext cx="7772400" cy="129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170953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I: Welcome and Introductions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59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FGDM in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Pennsylvania Family Group Decision Making (FGDM) Leadership Team remains committed to the evaluation of FGDM </a:t>
            </a:r>
            <a:r>
              <a:rPr lang="en-US" dirty="0" smtClean="0"/>
              <a:t>statewide</a:t>
            </a:r>
          </a:p>
          <a:p>
            <a:r>
              <a:rPr lang="en-US" dirty="0" smtClean="0"/>
              <a:t>In 2005, the FGDM Leadership Group began efforts to evaluate the implementation and impact of FGDM in Pennsylvania</a:t>
            </a:r>
          </a:p>
          <a:p>
            <a:r>
              <a:rPr lang="en-US" dirty="0" smtClean="0"/>
              <a:t>The FGDM evaluation committee leads this work and the Resource Center implements the evaluation</a:t>
            </a:r>
          </a:p>
          <a:p>
            <a:r>
              <a:rPr lang="en-US" dirty="0" smtClean="0"/>
              <a:t>Participation in the evaluation is voluntary and can vary from year to year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20</a:t>
            </a:fld>
            <a:endParaRPr lang="en-US" dirty="0"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FGDM in Pennsylvania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evaluation captures an array of information regarding the FGDM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Evaluation </a:t>
            </a:r>
            <a:r>
              <a:rPr lang="en-US" dirty="0"/>
              <a:t>focuses </a:t>
            </a:r>
            <a:r>
              <a:rPr lang="en-US" dirty="0" smtClean="0"/>
              <a:t>on: </a:t>
            </a:r>
            <a:endParaRPr lang="en-US" dirty="0"/>
          </a:p>
          <a:p>
            <a:pPr lvl="1"/>
            <a:r>
              <a:rPr lang="en-US" dirty="0" smtClean="0"/>
              <a:t>Participants’ </a:t>
            </a:r>
            <a:r>
              <a:rPr lang="en-US" dirty="0"/>
              <a:t>experiences </a:t>
            </a:r>
            <a:r>
              <a:rPr lang="en-US" dirty="0" smtClean="0"/>
              <a:t>with FGDM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dherence to the FGDM model</a:t>
            </a:r>
            <a:endParaRPr lang="en-US" dirty="0"/>
          </a:p>
          <a:p>
            <a:pPr lvl="1"/>
            <a:r>
              <a:rPr lang="en-US" dirty="0"/>
              <a:t>Impact on child outcomes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759573"/>
            <a:ext cx="7772400" cy="129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992314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IV: The Family Group Decision Making Process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FGDM</a:t>
            </a:r>
            <a:r>
              <a:rPr lang="en-US" dirty="0" smtClean="0">
                <a:solidFill>
                  <a:srgbClr val="CDB97D"/>
                </a:solidFill>
              </a:rPr>
              <a:t>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23</a:t>
            </a:fld>
            <a:endParaRPr lang="en-US" dirty="0"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54486" y="2486053"/>
            <a:ext cx="3080204" cy="234930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Safety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Permanence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Well-Being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321622" y="1464181"/>
            <a:ext cx="2588455" cy="11957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Strength-Based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365855" y="4648548"/>
            <a:ext cx="2588455" cy="11957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Culturally</a:t>
            </a:r>
            <a:r>
              <a:rPr lang="en-US" dirty="0"/>
              <a:t> </a:t>
            </a:r>
            <a:r>
              <a:rPr lang="en-US" dirty="0" smtClean="0"/>
              <a:t>Appropriate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73930" y="3062828"/>
            <a:ext cx="3173122" cy="11957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Family-Driven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70648" y="2948322"/>
            <a:ext cx="2850974" cy="11957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Collaborative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247" y="5941243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ea typeface="Times New Roman"/>
              </a:rPr>
              <a:t>(Statewide FGDM Evaluation, 2015)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78862"/>
            <a:ext cx="8229600" cy="591671"/>
          </a:xfrm>
        </p:spPr>
        <p:txBody>
          <a:bodyPr/>
          <a:lstStyle/>
          <a:p>
            <a:r>
              <a:rPr lang="en-US" smtClean="0"/>
              <a:t>Stacking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24</a:t>
            </a:fld>
            <a:endParaRPr lang="en-US" dirty="0"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1258" y="5486398"/>
            <a:ext cx="8606972" cy="822960"/>
          </a:xfrm>
          <a:prstGeom prst="roundRect">
            <a:avLst/>
          </a:prstGeom>
          <a:solidFill>
            <a:srgbClr val="CCFFFF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1:  Do you have hope for the family? Do you believe</a:t>
            </a:r>
            <a:r>
              <a:rPr kumimoji="0" lang="en-US" sz="19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 the family has the ability to come together and be successful in creating a family plan?</a:t>
            </a:r>
            <a:endParaRPr kumimoji="0" lang="en-US" sz="19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80571" y="4651827"/>
            <a:ext cx="7968343" cy="822960"/>
          </a:xfrm>
          <a:prstGeom prst="roundRect">
            <a:avLst/>
          </a:prstGeom>
          <a:solidFill>
            <a:srgbClr val="DBB7FF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2:  Is the family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 voluntarily participating and have they agreed to participate in the FGDM process?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70857" y="3802743"/>
            <a:ext cx="7387771" cy="822960"/>
          </a:xfrm>
          <a:prstGeom prst="roundRect">
            <a:avLst/>
          </a:prstGeom>
          <a:solidFill>
            <a:srgbClr val="CCFF99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6" charset="-128"/>
                <a:cs typeface="Arial" pitchFamily="34" charset="0"/>
              </a:rPr>
              <a:t>:  Is the purpose clear and understandable?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6" charset="-128"/>
                <a:cs typeface="Arial" pitchFamily="34" charset="0"/>
              </a:rPr>
              <a:t> Does it motivate everyone to attend?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75657" y="2968173"/>
            <a:ext cx="6763657" cy="822960"/>
          </a:xfrm>
          <a:prstGeom prst="roundRect">
            <a:avLst/>
          </a:prstGeom>
          <a:solidFill>
            <a:srgbClr val="FFD9FF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6" charset="-128"/>
                <a:cs typeface="Arial" pitchFamily="34" charset="0"/>
              </a:rPr>
              <a:t>:  Can the people invited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6" charset="-128"/>
                <a:cs typeface="Arial" pitchFamily="34" charset="0"/>
              </a:rPr>
              <a:t> accomplish the purpose?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94971" y="2133621"/>
            <a:ext cx="6139543" cy="822960"/>
          </a:xfrm>
          <a:prstGeom prst="roundRect">
            <a:avLst/>
          </a:prstGeom>
          <a:solidFill>
            <a:srgbClr val="CCFFFF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6" charset="-128"/>
                <a:cs typeface="Arial" pitchFamily="34" charset="0"/>
              </a:rPr>
              <a:t>:  Are you willing to attend the meeting and consider the family plan?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99771" y="1299051"/>
            <a:ext cx="5500915" cy="82296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6:  Are you willing to help the family with follow up?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607453"/>
            <a:ext cx="12917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 **Adapted from J. Nice, Family Unity Project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</a:rPr>
              <a:t>Design by P. Evans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Presenting FGDM to Families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Briefly describe the practice. In doing so:</a:t>
            </a:r>
          </a:p>
          <a:p>
            <a:pPr lvl="1"/>
            <a:r>
              <a:rPr lang="en-US" dirty="0" smtClean="0"/>
              <a:t>Reinforce the agency’s belief in family </a:t>
            </a:r>
            <a:br>
              <a:rPr lang="en-US" dirty="0" smtClean="0"/>
            </a:br>
            <a:r>
              <a:rPr lang="en-US" dirty="0" smtClean="0"/>
              <a:t>ownership/empowerment</a:t>
            </a:r>
          </a:p>
          <a:p>
            <a:pPr lvl="1"/>
            <a:r>
              <a:rPr lang="en-US" dirty="0" smtClean="0"/>
              <a:t>Reinforce the emphasis the agency </a:t>
            </a:r>
            <a:br>
              <a:rPr lang="en-US" dirty="0" smtClean="0"/>
            </a:br>
            <a:r>
              <a:rPr lang="en-US" dirty="0" smtClean="0"/>
              <a:t>places on the family’s voice in decision </a:t>
            </a:r>
            <a:br>
              <a:rPr lang="en-US" dirty="0" smtClean="0"/>
            </a:br>
            <a:r>
              <a:rPr lang="en-US" dirty="0" smtClean="0"/>
              <a:t>making</a:t>
            </a:r>
          </a:p>
          <a:p>
            <a:pPr lvl="1"/>
            <a:r>
              <a:rPr lang="en-US" dirty="0" smtClean="0"/>
              <a:t>Secure consents to release information</a:t>
            </a:r>
          </a:p>
          <a:p>
            <a:pPr lvl="0"/>
            <a:r>
              <a:rPr lang="en-US" dirty="0" smtClean="0"/>
              <a:t>Discuss the potential </a:t>
            </a:r>
            <a:br>
              <a:rPr lang="en-US" dirty="0" smtClean="0"/>
            </a:br>
            <a:r>
              <a:rPr lang="en-US" dirty="0" smtClean="0"/>
              <a:t>purpose/participants for the FGDM meeting</a:t>
            </a:r>
          </a:p>
          <a:p>
            <a:pPr lvl="0"/>
            <a:r>
              <a:rPr lang="en-US" dirty="0" smtClean="0"/>
              <a:t>Connect the family with the FGDM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4" name="Picture 2" descr="C:\Documents and Settings\gene.PACBT\Local Settings\Temporary Internet Files\Content.IE5\O6BWH0J3\MP9004025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362" y="1545192"/>
            <a:ext cx="2081784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Purpose Statement Should…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645" y="1395292"/>
            <a:ext cx="8247888" cy="4881284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 smtClean="0"/>
              <a:t>Address safety, permanency, well-being, and/or balanced and restorative </a:t>
            </a:r>
            <a:r>
              <a:rPr lang="en-US" dirty="0"/>
              <a:t>j</a:t>
            </a:r>
            <a:r>
              <a:rPr lang="en-US" dirty="0" smtClean="0"/>
              <a:t>ustice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Motivate everybody to attend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Be significant enough to have all the family invested in attending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Be mutually agreed upon by all who attend the meeting</a:t>
            </a:r>
          </a:p>
          <a:p>
            <a:pPr lvl="0"/>
            <a:r>
              <a:rPr lang="en-US" dirty="0" smtClean="0"/>
              <a:t>Be clear and understandable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9698" name="Picture 2" descr="C:\Documents and Settings\rwinesickle\Local Settings\Temporary Internet Files\Content.IE5\33TOZJXP\MP9004484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3570"/>
            <a:ext cx="2895600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Pre-Conference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43856" y="3715658"/>
            <a:ext cx="3810000" cy="2547470"/>
          </a:xfrm>
        </p:spPr>
        <p:txBody>
          <a:bodyPr/>
          <a:lstStyle/>
          <a:p>
            <a:pPr lvl="1"/>
            <a:r>
              <a:rPr lang="en-US" dirty="0"/>
              <a:t>I</a:t>
            </a:r>
            <a:r>
              <a:rPr lang="en-US" dirty="0" smtClean="0"/>
              <a:t>ntroductions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xplaining the paradigm shift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iscussing the roles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eviewing the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61115" y="3721847"/>
            <a:ext cx="3810000" cy="2551176"/>
          </a:xfrm>
        </p:spPr>
        <p:txBody>
          <a:bodyPr/>
          <a:lstStyle/>
          <a:p>
            <a:pPr lvl="1"/>
            <a:r>
              <a:rPr lang="en-US" dirty="0"/>
              <a:t>A</a:t>
            </a:r>
            <a:r>
              <a:rPr lang="en-US" dirty="0" smtClean="0"/>
              <a:t> brief overview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iscussing strengths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iscussing concerns: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amilial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ottom-line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dentifying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949" y="1436915"/>
            <a:ext cx="8345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Held prior to the FGDM meeting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Involves FGDM staff and Service Providers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Purpose is to discuss the purpose/goals of the FGDM meeting and any safety concerns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Typical Agenda for an FGDM Pre-Conference Involves: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</a:t>
            </a:r>
            <a:r>
              <a:rPr lang="en-US" dirty="0" smtClean="0"/>
              <a:t>Attends </a:t>
            </a:r>
            <a:r>
              <a:rPr lang="en-US" dirty="0"/>
              <a:t>FGDM Conferences?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28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47" y="5941243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ea typeface="Times New Roman"/>
              </a:rPr>
              <a:t>(Statewide FGDM Evaluation, 2015)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182" y="1491176"/>
            <a:ext cx="7765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Both natural and professional supports attend FGDM conferences. </a:t>
            </a:r>
            <a:r>
              <a:rPr lang="en-US" dirty="0" smtClean="0">
                <a:latin typeface="+mn-lt"/>
              </a:rPr>
              <a:t>Natural </a:t>
            </a:r>
            <a:r>
              <a:rPr lang="en-US" dirty="0">
                <a:latin typeface="+mn-lt"/>
              </a:rPr>
              <a:t>supports may include biological parents, step parents, relatives, </a:t>
            </a:r>
            <a:r>
              <a:rPr lang="en-US" dirty="0" smtClean="0">
                <a:latin typeface="+mn-lt"/>
              </a:rPr>
              <a:t>children, </a:t>
            </a:r>
            <a:r>
              <a:rPr lang="en-US" dirty="0">
                <a:latin typeface="+mn-lt"/>
              </a:rPr>
              <a:t>and youth. 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Professional </a:t>
            </a:r>
            <a:r>
              <a:rPr lang="en-US" dirty="0">
                <a:latin typeface="+mn-lt"/>
              </a:rPr>
              <a:t>supports </a:t>
            </a:r>
            <a:r>
              <a:rPr lang="en-US" dirty="0" smtClean="0">
                <a:latin typeface="+mn-lt"/>
              </a:rPr>
              <a:t>may include child welfare professionals, JPO, school professionals, and behavioral health providers. 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Based on the family driven nature of FGDM, it is preferable for there to be more natural supports than professional supports.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6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0D0368A-7D38-4F4C-93BB-B28EF5ED9C20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14968"/>
              </p:ext>
            </p:extLst>
          </p:nvPr>
        </p:nvGraphicFramePr>
        <p:xfrm>
          <a:off x="469900" y="1682835"/>
          <a:ext cx="8248650" cy="377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8229600" y="60960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gene\Local Settings\Temporary Internet Files\Content.IE5\4QO0KRW2\MP900448441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00200" y="1219200"/>
            <a:ext cx="5791200" cy="4953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Welcome and Introductions</a:t>
            </a:r>
          </a:p>
          <a:p>
            <a:r>
              <a:rPr lang="en-US" smtClean="0"/>
              <a:t>What is Family Group Decision Making?</a:t>
            </a:r>
          </a:p>
          <a:p>
            <a:r>
              <a:rPr lang="en-US" smtClean="0"/>
              <a:t>Family Group Decision Making Values, Beliefs, and Benefits</a:t>
            </a:r>
          </a:p>
          <a:p>
            <a:r>
              <a:rPr lang="en-US" smtClean="0"/>
              <a:t>The Family Group Decision Making Process</a:t>
            </a:r>
          </a:p>
          <a:p>
            <a:r>
              <a:rPr lang="en-US" smtClean="0"/>
              <a:t>Wrap-Up and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30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idx="1"/>
          </p:nvPr>
        </p:nvGraphicFramePr>
        <p:xfrm>
          <a:off x="469900" y="1670499"/>
          <a:ext cx="8248650" cy="377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8229600" y="60960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9900" y="1685013"/>
          <a:ext cx="8248650" cy="377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0D0368A-7D38-4F4C-93BB-B28EF5ED9C2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229600" y="60960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 to Successful Private Family Time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facilitator will ensure that:</a:t>
            </a:r>
          </a:p>
          <a:p>
            <a:pPr lvl="1"/>
            <a:r>
              <a:rPr lang="en-US" smtClean="0"/>
              <a:t>the family understands the expectations of Private Family Time</a:t>
            </a:r>
          </a:p>
          <a:p>
            <a:pPr lvl="1"/>
            <a:r>
              <a:rPr lang="en-US" smtClean="0"/>
              <a:t>the privacy of the room is maintained</a:t>
            </a:r>
          </a:p>
          <a:p>
            <a:pPr lvl="1"/>
            <a:r>
              <a:rPr lang="en-US" smtClean="0"/>
              <a:t>providers do not discuss the family </a:t>
            </a:r>
            <a:br>
              <a:rPr lang="en-US" smtClean="0"/>
            </a:br>
            <a:r>
              <a:rPr lang="en-US" smtClean="0"/>
              <a:t>outside of the room</a:t>
            </a:r>
          </a:p>
          <a:p>
            <a:pPr lvl="1"/>
            <a:r>
              <a:rPr lang="en-US" smtClean="0"/>
              <a:t>service providers know they are free to</a:t>
            </a:r>
            <a:br>
              <a:rPr lang="en-US" smtClean="0"/>
            </a:br>
            <a:r>
              <a:rPr lang="en-US" smtClean="0"/>
              <a:t> leave the conference (except for the referral source)</a:t>
            </a:r>
          </a:p>
          <a:p>
            <a:pPr lvl="1"/>
            <a:r>
              <a:rPr lang="en-US" smtClean="0"/>
              <a:t>service providers know they will receive a copy of the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 descr="C:\Documents and Settings\gene\Local Settings\Temporary Internet Files\Content.IE5\4QO0KRW2\MP900285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673" y="2362200"/>
            <a:ext cx="2059127" cy="136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Documentation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Concern (The “Why?”)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27" y="1901371"/>
            <a:ext cx="8166947" cy="38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571500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ea typeface="Times New Roman"/>
              </a:rPr>
              <a:t>(June Fisher, MSW, 2011. Used with Permission.)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34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9900" y="1670499"/>
          <a:ext cx="8248650" cy="377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425874"/>
            <a:ext cx="7772400" cy="12946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865704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V: Wrap-up and Evaluation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Practice FGDM Implementation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essential components of Pennsylvania’s FGDM model consist of: </a:t>
            </a:r>
          </a:p>
          <a:p>
            <a:pPr lvl="1"/>
            <a:r>
              <a:rPr lang="en-US" dirty="0" smtClean="0"/>
              <a:t>Hope for the family</a:t>
            </a:r>
          </a:p>
          <a:p>
            <a:pPr lvl="1"/>
            <a:r>
              <a:rPr lang="en-US" dirty="0" smtClean="0"/>
              <a:t>Family decision making in the planning</a:t>
            </a:r>
          </a:p>
          <a:p>
            <a:pPr lvl="1"/>
            <a:r>
              <a:rPr lang="en-US" dirty="0" smtClean="0"/>
              <a:t>Safety for everyone</a:t>
            </a:r>
          </a:p>
          <a:p>
            <a:pPr lvl="1"/>
            <a:r>
              <a:rPr lang="en-US" dirty="0" smtClean="0"/>
              <a:t>Voluntary practice</a:t>
            </a:r>
          </a:p>
          <a:p>
            <a:pPr lvl="1"/>
            <a:r>
              <a:rPr lang="en-US" dirty="0" smtClean="0"/>
              <a:t>Cultural competence</a:t>
            </a:r>
          </a:p>
          <a:p>
            <a:pPr lvl="1"/>
            <a:r>
              <a:rPr lang="en-US" dirty="0" smtClean="0"/>
              <a:t>Trained neutral coordinators and facilitators</a:t>
            </a:r>
          </a:p>
          <a:p>
            <a:pPr lvl="1"/>
            <a:r>
              <a:rPr lang="en-US" dirty="0" smtClean="0"/>
              <a:t>Use of a neutral venue</a:t>
            </a:r>
          </a:p>
          <a:p>
            <a:pPr lvl="1"/>
            <a:r>
              <a:rPr lang="en-US" dirty="0" smtClean="0"/>
              <a:t>Adequate preparation for all those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646" y="925350"/>
            <a:ext cx="8310497" cy="604837"/>
          </a:xfrm>
        </p:spPr>
        <p:txBody>
          <a:bodyPr/>
          <a:lstStyle/>
          <a:p>
            <a:r>
              <a:rPr lang="en-US" dirty="0" smtClean="0"/>
              <a:t>Best Practice FGDM 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79425" y="1597025"/>
            <a:ext cx="8229600" cy="10373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steps must occur in the implementation of Family Group Decision Making: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636495"/>
            <a:ext cx="4040188" cy="2960910"/>
          </a:xfrm>
        </p:spPr>
        <p:txBody>
          <a:bodyPr/>
          <a:lstStyle/>
          <a:p>
            <a:pPr lvl="1"/>
            <a:r>
              <a:rPr lang="en-US" dirty="0" smtClean="0"/>
              <a:t>Coordination and Preparation for the family</a:t>
            </a:r>
          </a:p>
          <a:p>
            <a:pPr lvl="1"/>
            <a:r>
              <a:rPr lang="en-US" dirty="0" smtClean="0"/>
              <a:t>Pre-Conference meetings</a:t>
            </a:r>
          </a:p>
          <a:p>
            <a:pPr lvl="1"/>
            <a:r>
              <a:rPr lang="en-US" dirty="0" smtClean="0"/>
              <a:t>Sharing of strengths</a:t>
            </a:r>
          </a:p>
          <a:p>
            <a:pPr lvl="1"/>
            <a:r>
              <a:rPr lang="en-US" dirty="0" smtClean="0"/>
              <a:t>Sharing of concerns</a:t>
            </a:r>
          </a:p>
          <a:p>
            <a:pPr lvl="1"/>
            <a:r>
              <a:rPr lang="en-US" dirty="0" smtClean="0"/>
              <a:t>Offering resource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4673600" y="2629238"/>
            <a:ext cx="4040188" cy="2960910"/>
          </a:xfrm>
        </p:spPr>
        <p:txBody>
          <a:bodyPr/>
          <a:lstStyle/>
          <a:p>
            <a:pPr lvl="1"/>
            <a:r>
              <a:rPr lang="en-US" dirty="0" smtClean="0"/>
              <a:t>Coaching family for Private Family Time</a:t>
            </a:r>
          </a:p>
          <a:p>
            <a:pPr lvl="1"/>
            <a:r>
              <a:rPr lang="en-US" dirty="0" smtClean="0"/>
              <a:t>Allowing for mealtime</a:t>
            </a:r>
          </a:p>
          <a:p>
            <a:pPr lvl="1"/>
            <a:r>
              <a:rPr lang="en-US" dirty="0" smtClean="0"/>
              <a:t>Private Family Time</a:t>
            </a:r>
          </a:p>
          <a:p>
            <a:pPr lvl="1"/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Follow-up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646" y="838266"/>
            <a:ext cx="8455640" cy="604837"/>
          </a:xfrm>
        </p:spPr>
        <p:txBody>
          <a:bodyPr/>
          <a:lstStyle/>
          <a:p>
            <a:r>
              <a:rPr lang="en-US" dirty="0" smtClean="0"/>
              <a:t>Best Practice </a:t>
            </a:r>
            <a:r>
              <a:rPr lang="en-US" smtClean="0"/>
              <a:t>FGDM 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9425" y="1437371"/>
            <a:ext cx="8229600" cy="12187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items are flexible in the implementation of FGDM: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440963"/>
            <a:ext cx="4040188" cy="3614057"/>
          </a:xfrm>
        </p:spPr>
        <p:txBody>
          <a:bodyPr/>
          <a:lstStyle/>
          <a:p>
            <a:pPr lvl="1"/>
            <a:r>
              <a:rPr lang="en-US" sz="2000" dirty="0" smtClean="0"/>
              <a:t>How workers express hope for the family</a:t>
            </a:r>
          </a:p>
          <a:p>
            <a:pPr lvl="1"/>
            <a:r>
              <a:rPr lang="en-US" sz="2000" dirty="0" smtClean="0"/>
              <a:t>How the Pre-Conference  meeting proceeds (referring worker, service provider, facilitator)</a:t>
            </a:r>
          </a:p>
          <a:p>
            <a:pPr lvl="1"/>
            <a:r>
              <a:rPr lang="en-US" sz="2000" dirty="0" smtClean="0"/>
              <a:t>Who facilitates meetings (coordinator or facilitator)</a:t>
            </a:r>
          </a:p>
          <a:p>
            <a:pPr lvl="1"/>
            <a:r>
              <a:rPr lang="en-US" sz="2000" dirty="0" smtClean="0"/>
              <a:t>How you ensure safety</a:t>
            </a:r>
          </a:p>
          <a:p>
            <a:pPr lvl="1"/>
            <a:r>
              <a:rPr lang="en-US" sz="2000" dirty="0" smtClean="0"/>
              <a:t>Specific location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4673600" y="2411936"/>
            <a:ext cx="4040188" cy="3650342"/>
          </a:xfrm>
        </p:spPr>
        <p:txBody>
          <a:bodyPr/>
          <a:lstStyle/>
          <a:p>
            <a:pPr lvl="1"/>
            <a:r>
              <a:rPr lang="en-US" sz="2000" smtClean="0"/>
              <a:t>How to facilitate a strengths discussion</a:t>
            </a:r>
          </a:p>
          <a:p>
            <a:pPr lvl="1"/>
            <a:r>
              <a:rPr lang="en-US" sz="2000" smtClean="0"/>
              <a:t>How to facilitate a concerns discussion</a:t>
            </a:r>
          </a:p>
          <a:p>
            <a:pPr lvl="1"/>
            <a:r>
              <a:rPr lang="en-US" sz="2000" smtClean="0"/>
              <a:t>Mealtime menu, time, participants</a:t>
            </a:r>
          </a:p>
          <a:p>
            <a:pPr lvl="1"/>
            <a:r>
              <a:rPr lang="en-US" sz="2000" smtClean="0"/>
              <a:t>How to offer resource options</a:t>
            </a:r>
          </a:p>
          <a:p>
            <a:pPr lvl="1"/>
            <a:r>
              <a:rPr lang="en-US" sz="2000" smtClean="0"/>
              <a:t>How follow-up occurs</a:t>
            </a:r>
          </a:p>
          <a:p>
            <a:pPr lvl="1"/>
            <a:r>
              <a:rPr lang="en-US" sz="2000" smtClean="0"/>
              <a:t>How to conduct the evaluation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Answers</a:t>
            </a:r>
            <a:endParaRPr lang="en-US" dirty="0"/>
          </a:p>
        </p:txBody>
      </p:sp>
      <p:pic>
        <p:nvPicPr>
          <p:cNvPr id="1026" name="Picture 2" descr="C:\Documents and Settings\gene.PACBT\Local Settings\Temporary Internet Files\Content.IE5\O6BWH0J3\MP90043953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3825" y="2156936"/>
            <a:ext cx="6400800" cy="344424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will be able to:</a:t>
            </a:r>
          </a:p>
          <a:p>
            <a:pPr lvl="1"/>
            <a:r>
              <a:rPr lang="en-US" dirty="0" smtClean="0"/>
              <a:t>Describe the  Family Group Decision Making (FGDM) process</a:t>
            </a:r>
          </a:p>
          <a:p>
            <a:pPr lvl="1"/>
            <a:r>
              <a:rPr lang="en-US" dirty="0" smtClean="0"/>
              <a:t>Identify values and beliefs that drive the FGDM process</a:t>
            </a:r>
          </a:p>
          <a:p>
            <a:pPr lvl="1"/>
            <a:r>
              <a:rPr lang="en-US" dirty="0" smtClean="0"/>
              <a:t>Identify concepts involved in the FGDM referral process</a:t>
            </a:r>
          </a:p>
          <a:p>
            <a:r>
              <a:rPr lang="en-US" dirty="0" smtClean="0"/>
              <a:t>Competency</a:t>
            </a:r>
          </a:p>
          <a:p>
            <a:pPr lvl="1"/>
            <a:r>
              <a:rPr lang="en-US" dirty="0" smtClean="0"/>
              <a:t>207-4: The Child Welfare Professional can use assessment data to collaboratively develop an appropriate, culturally competent case</a:t>
            </a:r>
            <a:br>
              <a:rPr lang="en-US" dirty="0" smtClean="0"/>
            </a:br>
            <a:r>
              <a:rPr lang="en-US" dirty="0" smtClean="0"/>
              <a:t>plan with the family, and can develop</a:t>
            </a:r>
            <a:br>
              <a:rPr lang="en-US" dirty="0" smtClean="0"/>
            </a:br>
            <a:r>
              <a:rPr lang="en-US" dirty="0" smtClean="0"/>
              <a:t>and link supportive family and </a:t>
            </a:r>
            <a:br>
              <a:rPr lang="en-US" dirty="0" smtClean="0"/>
            </a:br>
            <a:r>
              <a:rPr lang="en-US" dirty="0" smtClean="0"/>
              <a:t>community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:\Documents and Settings\gene.PACBT\Local Settings\Temporary Internet Files\Content.IE5\ADEUFF81\MP9003988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0429" y="464820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Introductory 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name?</a:t>
            </a:r>
          </a:p>
          <a:p>
            <a:r>
              <a:rPr lang="en-US" dirty="0" smtClean="0"/>
              <a:t>What is your occupation?</a:t>
            </a:r>
          </a:p>
          <a:p>
            <a:r>
              <a:rPr lang="en-US" dirty="0" smtClean="0"/>
              <a:t>What county/agency do you represent?</a:t>
            </a:r>
          </a:p>
          <a:p>
            <a:r>
              <a:rPr lang="en-US" dirty="0" smtClean="0"/>
              <a:t>Share one interesting fact about you </a:t>
            </a:r>
            <a:br>
              <a:rPr lang="en-US" dirty="0" smtClean="0"/>
            </a:br>
            <a:r>
              <a:rPr lang="en-US" dirty="0" smtClean="0"/>
              <a:t>or your family.</a:t>
            </a:r>
          </a:p>
          <a:p>
            <a:r>
              <a:rPr lang="en-US" dirty="0" smtClean="0"/>
              <a:t>Share whether you referred a family to/attended/coordinated/facilitated a Family Group Decision Making meeting?</a:t>
            </a:r>
          </a:p>
          <a:p>
            <a:r>
              <a:rPr lang="en-US" dirty="0" smtClean="0"/>
              <a:t>Share what you want to get from this training (What’s In It for Me?)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2" descr="C:\Documents and Settings\rwinesickle\Local Settings\Temporary Internet Files\Content.IE5\S71FIK5R\MP9004065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00200"/>
            <a:ext cx="2038350" cy="155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759573"/>
            <a:ext cx="7772400" cy="12946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992314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II: What is Family Group Decision Making?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Bean Exercise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Has anyone in your immediate and/or extended family ever:</a:t>
            </a:r>
          </a:p>
          <a:p>
            <a:pPr lvl="1"/>
            <a:r>
              <a:rPr lang="en-US" smtClean="0"/>
              <a:t>Had a teenager that was unruly or participating in unsafe activities?</a:t>
            </a:r>
          </a:p>
          <a:p>
            <a:pPr lvl="1"/>
            <a:r>
              <a:rPr lang="en-US" smtClean="0"/>
              <a:t>Gone a little overboard disciplining their children, especially in public?</a:t>
            </a:r>
          </a:p>
          <a:p>
            <a:pPr lvl="1"/>
            <a:r>
              <a:rPr lang="en-US" smtClean="0"/>
              <a:t>Left a child in the car while going into the corner store?</a:t>
            </a:r>
          </a:p>
          <a:p>
            <a:pPr lvl="1"/>
            <a:r>
              <a:rPr lang="en-US" smtClean="0"/>
              <a:t>Had a younger child with an unexplainable bruise or injury?</a:t>
            </a:r>
          </a:p>
          <a:p>
            <a:pPr lvl="1"/>
            <a:r>
              <a:rPr lang="en-US" smtClean="0"/>
              <a:t>Had difficulty parenting their child? </a:t>
            </a:r>
          </a:p>
          <a:p>
            <a:pPr lvl="1"/>
            <a:r>
              <a:rPr lang="en-US" smtClean="0"/>
              <a:t>Been overwhelmed with trying to take care of their children?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077200" y="5943600"/>
            <a:ext cx="533400" cy="152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Exercise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Has anyone in your immediate and/or extended family ever:</a:t>
            </a:r>
          </a:p>
          <a:p>
            <a:pPr lvl="1"/>
            <a:r>
              <a:rPr lang="en-US" smtClean="0"/>
              <a:t>Had a couple drinks and driven home with children in the car?</a:t>
            </a:r>
          </a:p>
          <a:p>
            <a:pPr lvl="1"/>
            <a:r>
              <a:rPr lang="en-US" smtClean="0"/>
              <a:t>Frequently consumed alcohol or used drugs?</a:t>
            </a:r>
          </a:p>
          <a:p>
            <a:pPr lvl="1"/>
            <a:r>
              <a:rPr lang="en-US" smtClean="0"/>
              <a:t>Had an adult or aging family member who required assisted living arrangements?</a:t>
            </a:r>
          </a:p>
          <a:p>
            <a:pPr lvl="1"/>
            <a:r>
              <a:rPr lang="en-US" smtClean="0"/>
              <a:t>Had a relative who has lived in a home with domestic violence?</a:t>
            </a:r>
          </a:p>
          <a:p>
            <a:pPr lvl="1"/>
            <a:r>
              <a:rPr lang="en-US" smtClean="0"/>
              <a:t>Had mental health issues?</a:t>
            </a:r>
          </a:p>
          <a:p>
            <a:pPr lvl="1"/>
            <a:r>
              <a:rPr lang="en-US" smtClean="0"/>
              <a:t>Been incarcerated?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6413" y="6616700"/>
            <a:ext cx="1017587" cy="187325"/>
          </a:xfrm>
        </p:spPr>
        <p:txBody>
          <a:bodyPr/>
          <a:lstStyle/>
          <a:p>
            <a:fld id="{E0D0368A-7D38-4F4C-93BB-B28EF5ED9C2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Family Group Decision Making?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828797"/>
            <a:ext cx="8247888" cy="48812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Family Group Decision Making is a term used to describe a practice, which recognizes the role and the long tradition that families have in the understanding and the care taking of their members.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Template 0817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d65098-8ef3-4d2d-9eb9-bcd24ea44e4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F5F3140ACFC4B999548D0C4FE20A1" ma:contentTypeVersion="12" ma:contentTypeDescription="Create a new document." ma:contentTypeScope="" ma:versionID="926697512a696002d44355a6701c6d04">
  <xsd:schema xmlns:xsd="http://www.w3.org/2001/XMLSchema" xmlns:xs="http://www.w3.org/2001/XMLSchema" xmlns:p="http://schemas.microsoft.com/office/2006/metadata/properties" xmlns:ns2="0f708cff-2e9b-4f08-bc58-c81d1a4fe008" xmlns:ns3="11d65098-8ef3-4d2d-9eb9-bcd24ea44e49" targetNamespace="http://schemas.microsoft.com/office/2006/metadata/properties" ma:root="true" ma:fieldsID="8ce25ec9c18ed7c0d308f78bbb8a02c6" ns2:_="" ns3:_="">
    <xsd:import namespace="0f708cff-2e9b-4f08-bc58-c81d1a4fe008"/>
    <xsd:import namespace="11d65098-8ef3-4d2d-9eb9-bcd24ea44e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08cff-2e9b-4f08-bc58-c81d1a4fe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65098-8ef3-4d2d-9eb9-bcd24ea44e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6F3AE0-3A4E-44E1-8F42-3187FA91A3C5}">
  <ds:schemaRefs>
    <ds:schemaRef ds:uri="http://purl.org/dc/elements/1.1/"/>
    <ds:schemaRef ds:uri="http://purl.org/dc/terms/"/>
    <ds:schemaRef ds:uri="http://schemas.microsoft.com/office/2006/metadata/properties"/>
    <ds:schemaRef ds:uri="8e01a0b0-f6f4-480b-845e-a09201e4c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19d0c2d-41a6-4d84-aa72-e800def136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35F012-3C51-410C-A538-7E651F81AE08}"/>
</file>

<file path=customXml/itemProps3.xml><?xml version="1.0" encoding="utf-8"?>
<ds:datastoreItem xmlns:ds="http://schemas.openxmlformats.org/officeDocument/2006/customXml" ds:itemID="{9E6CB850-7184-4A9D-AC5C-63A745ADE4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PwrPntTrnrDvlpdTmplt081711</Template>
  <TotalTime>5370</TotalTime>
  <Words>1463</Words>
  <Application>Microsoft Office PowerPoint</Application>
  <PresentationFormat>On-screen Show (4:3)</PresentationFormat>
  <Paragraphs>283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Georgia</vt:lpstr>
      <vt:lpstr>Osaka</vt:lpstr>
      <vt:lpstr>Times New Roman</vt:lpstr>
      <vt:lpstr>PowerPoint Presentation Template 081711</vt:lpstr>
      <vt:lpstr>PowerPoint Presentation</vt:lpstr>
      <vt:lpstr>PowerPoint Presentation</vt:lpstr>
      <vt:lpstr>Agenda</vt:lpstr>
      <vt:lpstr>Learning Objectives</vt:lpstr>
      <vt:lpstr>Introductory Exercise</vt:lpstr>
      <vt:lpstr>PowerPoint Presentation</vt:lpstr>
      <vt:lpstr>Bean Exercise Questions</vt:lpstr>
      <vt:lpstr>Bean Exercise Questions</vt:lpstr>
      <vt:lpstr>What is Family Group Decision Making?</vt:lpstr>
      <vt:lpstr>History of Family Group Decision Making</vt:lpstr>
      <vt:lpstr>The Practice of FGDM vs. Traditional Practice</vt:lpstr>
      <vt:lpstr>The Practice of FGDM vs. Traditional Practice</vt:lpstr>
      <vt:lpstr>Unique Features of FGDM</vt:lpstr>
      <vt:lpstr>Unique Features of FGDM</vt:lpstr>
      <vt:lpstr>Unique Features of FGDM</vt:lpstr>
      <vt:lpstr>PowerPoint Presentation</vt:lpstr>
      <vt:lpstr>The Values and Beliefs of FGDM</vt:lpstr>
      <vt:lpstr>The Values and Beliefs of FGDM</vt:lpstr>
      <vt:lpstr>Benefits of FGDM</vt:lpstr>
      <vt:lpstr>FGDM in Pennsylvania</vt:lpstr>
      <vt:lpstr>FGDM in Pennsylvania Cont.</vt:lpstr>
      <vt:lpstr>PowerPoint Presentation</vt:lpstr>
      <vt:lpstr>FGDM Practice</vt:lpstr>
      <vt:lpstr>Stacking for Success</vt:lpstr>
      <vt:lpstr>Presenting FGDM to Families</vt:lpstr>
      <vt:lpstr>A Purpose Statement Should…</vt:lpstr>
      <vt:lpstr>Pre-Conference</vt:lpstr>
      <vt:lpstr>Who Attends FGDM Conferences? </vt:lpstr>
      <vt:lpstr>PowerPoint Presentation</vt:lpstr>
      <vt:lpstr>PowerPoint Presentation</vt:lpstr>
      <vt:lpstr>PowerPoint Presentation</vt:lpstr>
      <vt:lpstr>Keys to Successful Private Family Time</vt:lpstr>
      <vt:lpstr>Plan Documentation</vt:lpstr>
      <vt:lpstr>PowerPoint Presentation</vt:lpstr>
      <vt:lpstr>PowerPoint Presentation</vt:lpstr>
      <vt:lpstr>Best Practice FGDM Implementation</vt:lpstr>
      <vt:lpstr>Best Practice FGDM Implementation</vt:lpstr>
      <vt:lpstr>Best Practice FGDM Implementation</vt:lpstr>
      <vt:lpstr>Questions and Answers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Eugene L. Detter</dc:creator>
  <cp:keywords>Templates</cp:keywords>
  <cp:lastModifiedBy>Merovich, Andrea Michelle Albert</cp:lastModifiedBy>
  <cp:revision>325</cp:revision>
  <cp:lastPrinted>2016-11-17T16:24:48Z</cp:lastPrinted>
  <dcterms:created xsi:type="dcterms:W3CDTF">2011-08-23T19:10:23Z</dcterms:created>
  <dcterms:modified xsi:type="dcterms:W3CDTF">2020-06-15T20:55:46Z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0x010100061F5F3140ACFC4B999548D0C4FE20A1</vt:lpwstr>
  </property>
  <property fmtid="{D5CDD505-2E9C-101B-9397-08002B2CF9AE}" pid="3" name="Order">
    <vt:r8>34246700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